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77" r:id="rId8"/>
    <p:sldId id="282" r:id="rId9"/>
    <p:sldId id="262" r:id="rId10"/>
    <p:sldId id="261" r:id="rId11"/>
    <p:sldId id="278" r:id="rId12"/>
    <p:sldId id="263" r:id="rId13"/>
    <p:sldId id="279" r:id="rId14"/>
    <p:sldId id="264" r:id="rId15"/>
    <p:sldId id="265" r:id="rId16"/>
    <p:sldId id="28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EBD5C-D6C7-4ADF-B2DB-BB8C0B05CDA1}" v="30" dt="2023-01-05T22:16:52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2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22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9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71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81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8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6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3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59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07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3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6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7ED8-4E27-4F40-8A35-958358DF752F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C46F3-6AB3-4829-8920-EF190295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3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r>
              <a:rPr lang="fr-FR" dirty="0"/>
              <a:t>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715B63-F5B3-E040-3E5A-17A780DE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82" y="1099456"/>
            <a:ext cx="9265816" cy="31133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B99CBB-B878-22BC-3C77-A41B9BB5C250}"/>
              </a:ext>
            </a:extLst>
          </p:cNvPr>
          <p:cNvSpPr txBox="1"/>
          <p:nvPr/>
        </p:nvSpPr>
        <p:spPr>
          <a:xfrm>
            <a:off x="4334256" y="4809744"/>
            <a:ext cx="5985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Bibliographie de Médecine Intensive Réanimation 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chemeClr val="accent2"/>
                </a:solidFill>
              </a:rPr>
              <a:t>Vendredi 06/01/2022 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chemeClr val="accent2"/>
                </a:solidFill>
              </a:rPr>
              <a:t>Alexandre Iat (interne) </a:t>
            </a:r>
          </a:p>
        </p:txBody>
      </p:sp>
    </p:spTree>
    <p:extLst>
      <p:ext uri="{BB962C8B-B14F-4D97-AF65-F5344CB8AC3E}">
        <p14:creationId xmlns:p14="http://schemas.microsoft.com/office/powerpoint/2010/main" val="422016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44" y="-60262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Comparabilité des caractéristiques patients des 2 bras de l’étude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128" y="1170432"/>
            <a:ext cx="9144000" cy="506952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448101-4C70-B618-AC48-EC430CDA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43" y="667219"/>
            <a:ext cx="8871495" cy="6134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E8B80-A4C5-5626-C809-6F810FC61645}"/>
              </a:ext>
            </a:extLst>
          </p:cNvPr>
          <p:cNvSpPr/>
          <p:nvPr/>
        </p:nvSpPr>
        <p:spPr>
          <a:xfrm>
            <a:off x="1150037" y="1878002"/>
            <a:ext cx="1168618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53B39-55A3-5E27-3C6D-561731A01620}"/>
              </a:ext>
            </a:extLst>
          </p:cNvPr>
          <p:cNvSpPr/>
          <p:nvPr/>
        </p:nvSpPr>
        <p:spPr>
          <a:xfrm>
            <a:off x="1173917" y="4004548"/>
            <a:ext cx="1395113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D2F80-D9FE-68E3-2F89-67785700A346}"/>
              </a:ext>
            </a:extLst>
          </p:cNvPr>
          <p:cNvSpPr/>
          <p:nvPr/>
        </p:nvSpPr>
        <p:spPr>
          <a:xfrm>
            <a:off x="1173916" y="4659574"/>
            <a:ext cx="1395113" cy="255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698528-4333-C0BF-7B79-044208094A20}"/>
              </a:ext>
            </a:extLst>
          </p:cNvPr>
          <p:cNvSpPr/>
          <p:nvPr/>
        </p:nvSpPr>
        <p:spPr>
          <a:xfrm>
            <a:off x="1173914" y="5275430"/>
            <a:ext cx="2070027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835FA-4745-96D2-08AB-5810B899FF23}"/>
              </a:ext>
            </a:extLst>
          </p:cNvPr>
          <p:cNvSpPr/>
          <p:nvPr/>
        </p:nvSpPr>
        <p:spPr>
          <a:xfrm>
            <a:off x="1173917" y="6568084"/>
            <a:ext cx="2070027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83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44" y="-60262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Comparabilité des caractéristiques patients des 2 bras de l’étude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0AC0EE-CE2D-5210-B5F5-79654A4E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2" y="714603"/>
            <a:ext cx="10223654" cy="61651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650EB7-F963-168D-741C-E7376E5D87CA}"/>
              </a:ext>
            </a:extLst>
          </p:cNvPr>
          <p:cNvSpPr/>
          <p:nvPr/>
        </p:nvSpPr>
        <p:spPr>
          <a:xfrm>
            <a:off x="805210" y="2390028"/>
            <a:ext cx="1665843" cy="78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AD2848-D9B2-3F41-685D-01EF8374C4CC}"/>
              </a:ext>
            </a:extLst>
          </p:cNvPr>
          <p:cNvSpPr/>
          <p:nvPr/>
        </p:nvSpPr>
        <p:spPr>
          <a:xfrm>
            <a:off x="805211" y="5345443"/>
            <a:ext cx="2634674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30F81-3C6C-018C-5B92-FC40A8978B6B}"/>
              </a:ext>
            </a:extLst>
          </p:cNvPr>
          <p:cNvSpPr/>
          <p:nvPr/>
        </p:nvSpPr>
        <p:spPr>
          <a:xfrm>
            <a:off x="805211" y="3178632"/>
            <a:ext cx="1665842" cy="172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65E2C-FF55-405D-3FDC-7073F6D92882}"/>
              </a:ext>
            </a:extLst>
          </p:cNvPr>
          <p:cNvSpPr/>
          <p:nvPr/>
        </p:nvSpPr>
        <p:spPr>
          <a:xfrm>
            <a:off x="805211" y="3350903"/>
            <a:ext cx="1665843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017433-E4FD-9011-A791-12F6E118DC27}"/>
              </a:ext>
            </a:extLst>
          </p:cNvPr>
          <p:cNvSpPr/>
          <p:nvPr/>
        </p:nvSpPr>
        <p:spPr>
          <a:xfrm>
            <a:off x="805212" y="1477295"/>
            <a:ext cx="2634674" cy="26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Résultats de l’étude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856F86-B466-3BD9-3E6D-04DF2E3C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22" y="1412693"/>
            <a:ext cx="6270171" cy="53759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A402FB-40C7-658E-5D41-8443337D10CB}"/>
              </a:ext>
            </a:extLst>
          </p:cNvPr>
          <p:cNvSpPr txBox="1"/>
          <p:nvPr/>
        </p:nvSpPr>
        <p:spPr>
          <a:xfrm>
            <a:off x="3954236" y="1655021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 = 0,919</a:t>
            </a:r>
          </a:p>
        </p:txBody>
      </p:sp>
    </p:spTree>
    <p:extLst>
      <p:ext uri="{BB962C8B-B14F-4D97-AF65-F5344CB8AC3E}">
        <p14:creationId xmlns:p14="http://schemas.microsoft.com/office/powerpoint/2010/main" val="411889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Résultats de l’étude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8B85D0-F0C8-4727-E7C3-4AADAB71ACBF}"/>
              </a:ext>
            </a:extLst>
          </p:cNvPr>
          <p:cNvSpPr txBox="1"/>
          <p:nvPr/>
        </p:nvSpPr>
        <p:spPr>
          <a:xfrm>
            <a:off x="1112521" y="2333685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 les analyses en ITT n’y a pas de différence significative sur le score SOFA entre les 2 groupes après ajustement sur le centre  p = 0,919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analyses en per-protocole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ailleurs des analyses en sous groupe n’ont pas montré d’effet de la lactatémie, diabète, ventilation invasive, score de SOFA à l’inclusion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2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Résultats de l’étude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518D58-3156-00F7-6C34-0076FFF1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4" y="1508760"/>
            <a:ext cx="6492404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413" y="267637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Objectifs secondaires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AF2AFF-4686-B768-5B42-CE906F29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11" y="1095869"/>
            <a:ext cx="9290005" cy="5491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3684D-2C5D-8494-8E59-73F38792B66D}"/>
              </a:ext>
            </a:extLst>
          </p:cNvPr>
          <p:cNvSpPr/>
          <p:nvPr/>
        </p:nvSpPr>
        <p:spPr>
          <a:xfrm>
            <a:off x="896410" y="4043521"/>
            <a:ext cx="1535893" cy="181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0F7CF-89A0-B4F7-D43F-C5344C600D61}"/>
              </a:ext>
            </a:extLst>
          </p:cNvPr>
          <p:cNvSpPr/>
          <p:nvPr/>
        </p:nvSpPr>
        <p:spPr>
          <a:xfrm>
            <a:off x="896410" y="5220397"/>
            <a:ext cx="1535893" cy="181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EF643-B348-031C-D4B2-8BAE1E35D0E6}"/>
              </a:ext>
            </a:extLst>
          </p:cNvPr>
          <p:cNvSpPr/>
          <p:nvPr/>
        </p:nvSpPr>
        <p:spPr>
          <a:xfrm>
            <a:off x="896409" y="2193385"/>
            <a:ext cx="3300687" cy="181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24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413" y="267637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Objectifs secondaires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E8AF1A-AB4E-57E9-8EDB-C7E8B0FC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41" y="3012365"/>
            <a:ext cx="10613613" cy="23697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A75810-2EB6-2A8D-E0F3-00627725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9" y="2551176"/>
            <a:ext cx="10613612" cy="4185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F44C1-161D-C8A0-0EA3-A8E4309A0FF2}"/>
              </a:ext>
            </a:extLst>
          </p:cNvPr>
          <p:cNvSpPr/>
          <p:nvPr/>
        </p:nvSpPr>
        <p:spPr>
          <a:xfrm>
            <a:off x="660469" y="3275425"/>
            <a:ext cx="1470083" cy="24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00CE9-9776-2C7E-A5D5-7ACB785F358B}"/>
              </a:ext>
            </a:extLst>
          </p:cNvPr>
          <p:cNvSpPr/>
          <p:nvPr/>
        </p:nvSpPr>
        <p:spPr>
          <a:xfrm>
            <a:off x="660469" y="4083732"/>
            <a:ext cx="1470083" cy="24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5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52" y="279718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Conclusions de l’étude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1508760"/>
            <a:ext cx="9144000" cy="506952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s’agit du premier essai randomisé évaluant la stratégie d’induction d’ischémie-reperfusion dans la lutte contre la multi défaillance d’organe du choc septique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ne montre pas de bénéfice de l’approche d’induction d’une ischémie reperfusion par un brassard à tension sur la sévérité du choc septique en comparaison au bras placebo sur le score de SOFA dans les 4 premiers jours de prise en charge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Des essais prospectifs avec une forte puissance pourraient aider à évaluer le bénéfice d’une intervention par ischémie-reperfusion sur le long terme dans le choc septique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Discussion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93" y="1508760"/>
            <a:ext cx="9144000" cy="5069522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Etude bien construite sur le plan méthodologique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effet sur la survie semble avoir une tendance à se dessiner, une étude prospective avec une forte puissance pourrait permettre de réévaluer l’impact du conditionnement sur la survie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conditionnement choisi porte sur l’introduction d’une ischémie loco-régionale et non sur le corps entier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Des molécules mimant le conditionnement ischémique pourraient être développées et évaluées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31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33" y="236176"/>
            <a:ext cx="9144000" cy="813117"/>
          </a:xfrm>
        </p:spPr>
        <p:txBody>
          <a:bodyPr>
            <a:normAutofit fontScale="90000"/>
          </a:bodyPr>
          <a:lstStyle/>
          <a:p>
            <a:r>
              <a:rPr lang="fr-FR" dirty="0"/>
              <a:t>Merci pour votre attention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D3B82A-746E-E701-8393-749682A1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676"/>
            <a:ext cx="3518808" cy="4366989"/>
          </a:xfrm>
          <a:prstGeom prst="rect">
            <a:avLst/>
          </a:prstGeom>
        </p:spPr>
      </p:pic>
      <p:pic>
        <p:nvPicPr>
          <p:cNvPr id="2050" name="Picture 2" descr="thumbnail">
            <a:extLst>
              <a:ext uri="{FF2B5EF4-FFF2-40B4-BE49-F238E27FC236}">
                <a16:creationId xmlns:a16="http://schemas.microsoft.com/office/drawing/2014/main" id="{E6F67C52-49BD-BCC7-F28A-C61B28D4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08" y="2266569"/>
            <a:ext cx="4206819" cy="30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F00A88-E23C-583E-6857-D6EF9848B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119" y="2266569"/>
            <a:ext cx="4313173" cy="32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160846"/>
            <a:ext cx="9144000" cy="8131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Contexte de l’étude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" y="1627632"/>
            <a:ext cx="9144000" cy="506952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choc septique représente 10% des patients admis en médecine intensive-réanimation en Europe et aux Etats-Unis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pronostic du choc septique est sévère avec 50% de décès dans les jours ou semaines suivants le diagnostic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nombre et la sévérité des défaillances d’organes sont des éléments déterminants de la prédiction pronostique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La recherche de nouvelles approches est pertinente pour enrichir la thérapeutique du choc septique en réanimation </a:t>
            </a:r>
          </a:p>
        </p:txBody>
      </p:sp>
    </p:spTree>
    <p:extLst>
      <p:ext uri="{BB962C8B-B14F-4D97-AF65-F5344CB8AC3E}">
        <p14:creationId xmlns:p14="http://schemas.microsoft.com/office/powerpoint/2010/main" val="151386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62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0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72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75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73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692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53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22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52" y="279718"/>
            <a:ext cx="9144000" cy="813117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Une nouvelle approche centrée sur la physiopathologie du choc septique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98448"/>
            <a:ext cx="9144000" cy="506952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Une part de la physiopathologie de la défaillance d’organe dans le choc septique repose sur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Une réponse immunitaire non contrôlée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Une anomalie de la balance entre les besoins et les apports d’oxygène aux tissus sur une hypoperfusion par baisse de la pression artérielle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L’approche thérapeutique développée repose sur l’introduction d’un processus d’ischémie reperfusion par altération une transitoire de la perfusion périphérique. </a:t>
            </a:r>
          </a:p>
          <a:p>
            <a:pPr algn="l"/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L’objectif est de provoquer une adaptation cellulaire par </a:t>
            </a:r>
            <a:r>
              <a:rPr lang="fr-FR" dirty="0" err="1">
                <a:solidFill>
                  <a:schemeClr val="tx1"/>
                </a:solidFill>
              </a:rPr>
              <a:t>préconditionnement</a:t>
            </a:r>
            <a:r>
              <a:rPr lang="fr-FR" dirty="0">
                <a:solidFill>
                  <a:schemeClr val="tx1"/>
                </a:solidFill>
              </a:rPr>
              <a:t> avec une ischémie transitoire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technique : Brassard pour mesure de la PA, réalisation de 4 cycles d’alternance de pression à 200 </a:t>
            </a:r>
            <a:r>
              <a:rPr lang="fr-FR" dirty="0" err="1">
                <a:solidFill>
                  <a:schemeClr val="tx1"/>
                </a:solidFill>
              </a:rPr>
              <a:t>mmHg</a:t>
            </a:r>
            <a:r>
              <a:rPr lang="fr-FR" dirty="0">
                <a:solidFill>
                  <a:schemeClr val="tx1"/>
                </a:solidFill>
              </a:rPr>
              <a:t> pendant 5 min et de dégonflage à 0 </a:t>
            </a:r>
            <a:r>
              <a:rPr lang="fr-FR" dirty="0" err="1">
                <a:solidFill>
                  <a:schemeClr val="tx1"/>
                </a:solidFill>
              </a:rPr>
              <a:t>mmHg</a:t>
            </a:r>
            <a:r>
              <a:rPr lang="fr-FR" dirty="0">
                <a:solidFill>
                  <a:schemeClr val="tx1"/>
                </a:solidFill>
              </a:rPr>
              <a:t> pendant 5 min. Au total 40 min de manœuvre à répéter à 12h et 24h du premier cycle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52" y="279718"/>
            <a:ext cx="9144000" cy="813117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Une nouvelle approche centrée sur la physiopathologie du choc septique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298448"/>
            <a:ext cx="9144000" cy="506952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Stratégie décrite pour la première fois en 1985 aux Etats-Unis R.B Jennings sur l’induction d’occlusion coronariennes brèves avant de réaliser une occlusion prolongée.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Cette approche a permis de réduite le volume du territoire infarci, cette approche a été nommée « </a:t>
            </a:r>
            <a:r>
              <a:rPr lang="fr-FR" dirty="0" err="1">
                <a:solidFill>
                  <a:schemeClr val="tx1"/>
                </a:solidFill>
              </a:rPr>
              <a:t>préconditionnement</a:t>
            </a:r>
            <a:r>
              <a:rPr lang="fr-FR" dirty="0">
                <a:solidFill>
                  <a:schemeClr val="tx1"/>
                </a:solidFill>
              </a:rPr>
              <a:t> »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mécanismes décrits sont l’ischémie, le stress thermique, l’étirement myocardique qui sont des susceptibles d’activer ces mécanismes de défense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récepteurs cellulaires décrits dans la réponse au conditionnement sont notamment les récepteurs de l’Adénosine, de Bradykinine, de l’Angiotensine, de l’endothéline, la protéine kinase 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561" y="279718"/>
            <a:ext cx="9144000" cy="813117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Des résultats prometteurs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760"/>
            <a:ext cx="9144000" cy="506952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Induction d’une ischémie du membre inférieur dans le SCA ST – en amont de l’angioplastie. Cohorte de 390 patients répartis en 2 groupes : brassard sur membre inférieur VS Placebo </a:t>
            </a:r>
          </a:p>
          <a:p>
            <a:pPr algn="l"/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 pas de différence sur le niveau de troponine mais meilleure FEVG, moins d’introduction de traitements inotropes positifs, moins de prescription de diurétiques. 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Conditionnement avant angioplastie, cohorte de 330 patients : troponine moins élevée en post geste, meilleure survie des patients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Expérience de sepsis induit chez le mouton avec conditionnement par ischémie par gonflement d’un ballon intra-aortique avant d’induire une infection. Chez les animaux avec conditionnement : meilleure hémodynamique, oxygénation et meilleure oxygénation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4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Méthodes de l’essai clinique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28" y="1508760"/>
            <a:ext cx="9144000" cy="506952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L’essai est prospectif, randomisé, multicentrique impliquant 6 centres français (Lyon, Clermont-Ferrand, Montpellier, Grenoble, Saint-Etienne, Dijon)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L’essai comporte 2 bras :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Réalisation de 4 cycles de pression-décompression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Brassard posé sur le bras sans mise en pression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Critères d’inclusion :</a:t>
            </a:r>
            <a:endParaRPr lang="fr-FR" dirty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Patients majeurs (&gt;18 ans)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Au moins 24h de séjour en réanimation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Au moins 12h de persistance du choc septique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Avoir une documentation ou une suspicion de d’infection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Lactate ≥ 2 </a:t>
            </a:r>
            <a:r>
              <a:rPr lang="fr-FR" dirty="0" err="1">
                <a:solidFill>
                  <a:schemeClr val="tx1"/>
                </a:solidFill>
              </a:rPr>
              <a:t>mmol</a:t>
            </a:r>
            <a:r>
              <a:rPr lang="fr-FR" dirty="0">
                <a:solidFill>
                  <a:schemeClr val="tx1"/>
                </a:solidFill>
              </a:rPr>
              <a:t>/L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Nécessité d’introduction de Noradrénaline après une épreuve de remplissage adaptée pour maintenir la PAM ≥ 65 </a:t>
            </a:r>
            <a:r>
              <a:rPr lang="fr-FR" dirty="0" err="1">
                <a:solidFill>
                  <a:schemeClr val="tx1"/>
                </a:solidFill>
              </a:rPr>
              <a:t>mmHg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81311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Méthodes de l’essai clinique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85A41-8748-6F23-A5B3-39315B27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28" y="1508760"/>
            <a:ext cx="9144000" cy="5069522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Critères de non inclusion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Refus du patient de prise en charge dans un service de médecine intensive-réanimation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Pathologie concomitante abaissant l’espérance de vie à moins de 24h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Survenue d’un arrêt cardiaque avant la prise en charge du patient pour choc septique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Grossesse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Allaitement 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180 patients ont été randomisés dans l’étude au sein des 2 groupes, la randomisation a été réalisée de façon informatique par un logiciel dédié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Critère de jugement principal : la sévérité du sepsis évaluée sur le score de SOFA évalué depuis l’inclusion jusqu’à J4 </a:t>
            </a:r>
          </a:p>
        </p:txBody>
      </p:sp>
    </p:spTree>
    <p:extLst>
      <p:ext uri="{BB962C8B-B14F-4D97-AF65-F5344CB8AC3E}">
        <p14:creationId xmlns:p14="http://schemas.microsoft.com/office/powerpoint/2010/main" val="267660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otential values that contribute to the SOFA score a | Download Table">
            <a:extLst>
              <a:ext uri="{FF2B5EF4-FFF2-40B4-BE49-F238E27FC236}">
                <a16:creationId xmlns:a16="http://schemas.microsoft.com/office/drawing/2014/main" id="{CC0AB917-6865-7DAD-57D6-46DCBD79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8" y="1455843"/>
            <a:ext cx="9679223" cy="47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848746-1B95-C9BD-7D6F-D816A17BA866}"/>
              </a:ext>
            </a:extLst>
          </p:cNvPr>
          <p:cNvSpPr txBox="1"/>
          <p:nvPr/>
        </p:nvSpPr>
        <p:spPr>
          <a:xfrm>
            <a:off x="879676" y="243068"/>
            <a:ext cx="919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Score de SOFA </a:t>
            </a:r>
          </a:p>
        </p:txBody>
      </p:sp>
    </p:spTree>
    <p:extLst>
      <p:ext uri="{BB962C8B-B14F-4D97-AF65-F5344CB8AC3E}">
        <p14:creationId xmlns:p14="http://schemas.microsoft.com/office/powerpoint/2010/main" val="6269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162C-3A60-FD56-7C46-CB46AF5A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-210139"/>
            <a:ext cx="9144000" cy="813117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Organigramme de l’étude CONSORT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3ECC41-2442-B4E1-329A-88866F79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532669"/>
            <a:ext cx="8360228" cy="63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14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2041</TotalTime>
  <Words>895</Words>
  <Application>Microsoft Office PowerPoint</Application>
  <PresentationFormat>Grand écran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Facette</vt:lpstr>
      <vt:lpstr>Présentation PowerPoint</vt:lpstr>
      <vt:lpstr>Contexte de l’étude </vt:lpstr>
      <vt:lpstr>Une nouvelle approche centrée sur la physiopathologie du choc septique </vt:lpstr>
      <vt:lpstr>Une nouvelle approche centrée sur la physiopathologie du choc septique </vt:lpstr>
      <vt:lpstr>Des résultats prometteurs</vt:lpstr>
      <vt:lpstr>Méthodes de l’essai clinique </vt:lpstr>
      <vt:lpstr>Méthodes de l’essai clinique </vt:lpstr>
      <vt:lpstr>Présentation PowerPoint</vt:lpstr>
      <vt:lpstr>Organigramme de l’étude CONSORT </vt:lpstr>
      <vt:lpstr>Comparabilité des caractéristiques patients des 2 bras de l’étude </vt:lpstr>
      <vt:lpstr>Comparabilité des caractéristiques patients des 2 bras de l’étude </vt:lpstr>
      <vt:lpstr>Résultats de l’étude </vt:lpstr>
      <vt:lpstr>Résultats de l’étude </vt:lpstr>
      <vt:lpstr>Résultats de l’étude  </vt:lpstr>
      <vt:lpstr>Objectifs secondaires </vt:lpstr>
      <vt:lpstr>Objectifs secondaires </vt:lpstr>
      <vt:lpstr>Conclusions de l’étude </vt:lpstr>
      <vt:lpstr>Discussion </vt:lpstr>
      <vt:lpstr>Merci pour votre attention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Iat</dc:creator>
  <cp:lastModifiedBy>Amandine Iat</cp:lastModifiedBy>
  <cp:revision>2</cp:revision>
  <dcterms:created xsi:type="dcterms:W3CDTF">2023-01-03T18:23:58Z</dcterms:created>
  <dcterms:modified xsi:type="dcterms:W3CDTF">2023-01-06T11:55:42Z</dcterms:modified>
</cp:coreProperties>
</file>