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17" d="100"/>
          <a:sy n="117" d="100"/>
        </p:scale>
        <p:origin x="36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D9B0E7-55B0-C847-8307-EE31FD440C91}" type="datetimeFigureOut">
              <a:rPr lang="fr-FR" smtClean="0"/>
              <a:t>25/11/2022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538DA-10E6-7945-98C0-E7D54AF2A0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9628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Patchs placés différemment en DSED pour le patch antérieur strict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A538DA-10E6-7945-98C0-E7D54AF2A0E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5867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Pourquoi pas placer les 4 pads d’emblée pour pas arrêter la CPR commencée pour replacer des pads ?</a:t>
            </a:r>
          </a:p>
          <a:p>
            <a:r>
              <a:rPr lang="fr-FR" dirty="0"/>
              <a:t>Aucune donnée sur l’énergie </a:t>
            </a:r>
            <a:r>
              <a:rPr lang="fr-FR" dirty="0" err="1"/>
              <a:t>selectionnée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A538DA-10E6-7945-98C0-E7D54AF2A0E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9339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Variation dans les taux de RCP faites par les passants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A538DA-10E6-7945-98C0-E7D54AF2A0E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7154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48618E9-EE2D-4864-9EEE-58939BD4F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17D1EC0-23FF-4FC8-B22D-E34878EAA4C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AB929A7-258C-4469-AAB4-A67D713F7A8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A635CDB-2D00-49D5-B26E-0694A25000C7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4288D7A-F857-418D-92F2-368E841B9F27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1084F50-7F3C-4A4A-877E-FFD9EC7CD88B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31E64C1-F4C0-4A94-B319-BB1A0A2450B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63D8374-8052-417F-AB69-B97EAC43D51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7750734-4D51-4019-A003-38A3DE49B434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1B693D1-DBA2-4D3B-9B37-D9EE8C4112F4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BCD3EA8-E4C0-4AF6-817F-F9F29157A499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170FB3-B397-4AC9-85FD-65388F26D90A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E5EC0B9-49C7-4777-AEC5-B5EF8DE40498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902048B-30F7-4434-87A5-140F9BB4BEB1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500A6E2-A41C-4751-8A4E-9A0C5718D930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C259517-7BE7-45F9-81C0-3A6362BF143C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0652F56-7B71-42B2-AB68-22204A6DF17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059830E-1C3D-4D42-8789-524971CB46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53325A7-86D3-4B52-A7E3-ADDF408B40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D53F46F-EC12-484C-A4E7-791E57687A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64ED9CA-8950-47B8-A9ED-22B45CE15F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4429F7B-9FD7-438F-8ECA-3FCAD006180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C558100-D455-4B41-890C-BCC898B2D1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2886397-398A-4318-BE16-2CBAC1902F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D32A3A6-CE6E-4ABD-8522-2C8DC88C07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9014C09-5B84-4798-8BDE-C80D76E67B8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A29EB9E-ED9D-4C69-8A26-9A7A0A83056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A2899F9-1795-416F-8F3D-26EEB684DB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3043474-8625-495C-BD06-3627FD286C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432CE47-7631-408E-8DDC-79EE378B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2C8832D-8B8D-4036-B913-2D363143274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CCEFEAF-E87B-4FF2-A947-94CABAA0610D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43A7CD3-94E1-42A9-BAB7-2AFCD9FCB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78" y="722903"/>
            <a:ext cx="10495904" cy="246077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67609B-8FD3-4FF7-8EBC-6619CA868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078" y="3428997"/>
            <a:ext cx="10495904" cy="230663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2437C4A8-8E3A-4ADA-93B9-64737CE1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7A76F-3401-4F50-AE85-8F2AA247B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11/25/22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02E50-D34E-4DD4-8B3B-55D08F25F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53B71-D2FA-4DDC-9C9C-E26F7B59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94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BD70F-ACE4-4595-845E-2296BDF83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978CD9-E0B5-4B48-8366-91E6D22C9F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AF4B4-44D3-4E29-B235-A1B868207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11/25/22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7BA37-9639-480E-84AB-EA277225C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FC658-154E-48DE-AD31-813E5170C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81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5405209-5179-4359-91ED-1B1A46619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E32344F-3BE0-4CE8-B1BD-9ABD425E1C0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99DE306-F4FB-4730-A066-ADF38D73956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CB32885-303F-477F-A081-27425944F230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60C0C0B-4CD0-467D-A382-2B2415102C48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788DF0F-327F-43A5-AB71-3D32053D83CA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98A0902-2662-4911-A532-AA6310861479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ABDA4F7-23F4-46D1-8B7E-A21DD84083E1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7FC9FC2-8808-438E-8FFB-5FE416BFB5C8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04694E5-71F9-4210-9BE8-FC12CC177BD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B37E805-A7E5-4906-B0C5-1373F3DA962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4CD964-FBD6-41AB-8A02-9509A2BAC11F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CD7FF8-E827-4E0A-BCE2-CCB34EDAC0F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C4AD6BB-F1EE-4FB8-96E8-6890447800EC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E935057-E0A3-4DAE-B9C8-6E818D7A7205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08DDF69-1C14-453C-BC3A-37D3FE69DFC7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6C26D82-15BA-4B2E-A42D-2ECA8012D30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7F73B67-E5E9-4000-91DA-034B2127EFD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AFAC1B5-F0DD-4FC0-B4C9-77CB29DF44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9ACB3DB-54B2-4CEE-A791-C6FC6C758DA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8324004-1030-47D9-B817-425FF6ECC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AA001C4-81AB-4FA6-ADAA-C8618056353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D1DAD34-7844-4F16-9874-F51F2A23B9E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7DCBC6D-1BDA-4CB1-A3EC-59F240C8FA1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5B3C1A0-58E7-47E4-831B-CF3EE21D1E9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8A09FAA-E123-4FE4-B67A-9EBDE1A313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317B7C6-C816-4A58-B184-135E4FD19F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4D22ABB-4CE8-47DC-80BF-39B3E4CF704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A17DE37-A292-4031-AF42-CDB00A13EE7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73EF673-CB75-435F-9BF3-7594EC3ADF8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35F4581-15F6-47EE-87D0-1132A093DBA5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65CF984-F5BD-45C4-9A12-B02DB4F044E1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ACE66A86-8455-497B-9CA4-F460A19E5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7770390" y="-287370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68C62B-71EF-4824-9EE8-6CAE179842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07774" y="715616"/>
            <a:ext cx="3295876" cy="502659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43E4C8-4AA9-49D7-BF71-1AB5F2CFE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3588" y="715616"/>
            <a:ext cx="6770448" cy="5026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898B3-014E-440B-BA4E-106339212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11/25/22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22643-CE63-4C3E-B437-5A1A5EF9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1CE5E-160A-4B37-94E2-3D9DC75B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62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D8D6B-70A2-430A-9F5D-DA093D8C1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A2845-6CA6-4745-A951-25B8D5319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49424-7A20-4BA1-9F60-671A5DBB3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11/25/22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BD2B2-E17F-402E-8EA3-5C7C1118A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23070-8658-4AC0-B2A3-4BE605A8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29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69DB7AC-F7D7-430A-A2A7-CD3EBBF1D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6AAF10E-F092-4160-BF4A-FF568555B790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6341C04-9B94-4385-A661-7B8C1700049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4C1D709-6A0F-409C-B2D0-C248E562265E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999BE53-BA11-4B67-BFBB-6281DB50C75D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B662D93-31C1-4DFB-A938-E631F89AA9F0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7ECC8DA-0BEC-4508-89D4-12FA35B481F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7DC8E6C-1B78-4B89-82DD-BBA778CD1482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8E5F54A-0315-4B15-B865-1F0460526260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7F352-DE39-4835-8D3F-69CDEC490F1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9D6F20A-F777-4F41-B23B-735A64FA5DA3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1BBADBA-0F74-418B-BC50-AD44596C3EF8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918BE26-88E5-457C-8095-745F34D1536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FB269E0-E058-4340-B93D-7D40FFF521F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DD9AEE-5501-4385-B339-4616F567B53D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4D29C61-8926-4C98-882B-AB90108C8386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AC585F9-B633-4F7E-AADE-75079DC17158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5DC6366-5525-4FBC-9886-D4409F6B299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CC03CF9-098C-4140-806A-023D3DC3F2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9C41BC4-89DF-4EC4-A141-9EF16D8EEB5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32AD067-E64C-499E-9C0A-A725258744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653DD54-FA2B-4B91-A94E-3C46AE21B38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86AC204-156B-442E-B028-01036BD1F2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03512DE-F013-431A-9F6E-ADDA88FB2DD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E95FEE1-61A9-4065-B9F8-5589180AC62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028AA59-C1FA-46C0-BFDD-1C1D3404C81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A5C99EE-B791-470A-8639-0357A751EB4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54F4204-F48B-4AF5-B11E-0CE7D972AC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76643FE-3966-4B82-9623-C61A56EDD20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DD769C5-B1B1-45BD-A40A-67E6568C843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A511707-50C7-48B2-81F7-5C82BF57795C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38D44F3-CCFE-48A0-8414-FFF5E43D9184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D126FE0-8204-40BB-AD46-4A0C7A475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18115"/>
            <a:ext cx="10312571" cy="278150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5E350-4200-419C-A167-527DD6B77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3753350"/>
            <a:ext cx="10312571" cy="1991572"/>
          </a:xfrm>
        </p:spPr>
        <p:txBody>
          <a:bodyPr/>
          <a:lstStyle>
            <a:lvl1pPr marL="0" indent="0">
              <a:buNone/>
              <a:defRPr lang="en-US" sz="24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6741F519-22CF-4C01-B140-5480DBAB3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D1550-9064-4767-B70A-3501AF956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11/25/22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E1C33-2E8E-4041-9683-12048CB8A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36992-B921-4F3F-9C4A-0D67E618D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21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CFDF5-4B31-4F1B-83BA-82A951037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312571" cy="13548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EC9A6-F718-4497-8A75-637EE17458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078" y="2345843"/>
            <a:ext cx="500958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503E57-9695-4508-9778-B3DB1FB5F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5075" y="2345843"/>
            <a:ext cx="506857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4CEE6-B9DC-4CCC-8F4C-0B4DADFB0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11/25/22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C85191-5804-47C9-95EB-D49D7157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B0A03-44F6-4299-B45D-E07A02390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61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920E6-CC97-4BD8-92FE-8F36024D0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0"/>
            <a:ext cx="10320062" cy="14075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872FB-EDD5-42FB-8A9A-279EAD4FB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2331481"/>
            <a:ext cx="4963444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F28C1-95C8-476A-8D93-D580DD39D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1078" y="2954564"/>
            <a:ext cx="4963444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315485-EE1A-41B0-873A-BA9D06E88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03351" y="2331481"/>
            <a:ext cx="4900298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81A6FB-1583-4A1B-A4A7-C65062C57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03351" y="2954564"/>
            <a:ext cx="4900298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A29EA7-E61E-4617-9DA9-40B9299B3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587" y="6215870"/>
            <a:ext cx="3843779" cy="417126"/>
          </a:xfrm>
        </p:spPr>
        <p:txBody>
          <a:bodyPr/>
          <a:lstStyle/>
          <a:p>
            <a:fld id="{8F72BA41-EC5B-4197-BCC8-0FD2E523CD7A}" type="datetimeFigureOut">
              <a:rPr lang="en-US" smtClean="0"/>
              <a:t>11/25/22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6249CC-EB72-46A6-87D9-5FBDA8E45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A04EE7-47BE-4ECE-A170-793C4E56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894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E4946-24AD-40DD-95A7-49BA49C22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501177" cy="14012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8CF342-49F6-482D-943E-7E50B1694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11/25/22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4033E5-3797-4FF8-866F-9FD9325A9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DC1E67-424D-4638-98F8-38E71A410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68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5BED274-5EB4-4EF4-B353-E55BD5026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0418BE5-560E-4E49-B12D-B555511FED72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49D1162-73B9-420F-BCBE-95039D00CD2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2BA76FE-316A-48E2-A03B-4E05691C4348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E678FBC-A6AD-4422-BA24-A4172F8862CA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D3C5C3E-2D08-43F0-AFAC-E15360CA7D3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BEAC62-AF92-4A65-9790-6F6E0C6C5A1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77D7C5-E76E-4E82-BFC4-9A75D2C8089D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66E0152-96B9-4067-80D3-D9BDE6D7EC9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918AFCC-B9DA-4092-8FBA-2CFEDB0388E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1EC7D33-C87E-4812-A722-53C5D99272B5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5F239E3-501A-4C3C-9BE4-6BFA0D3126B7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B62BF3B-95BB-4188-AAE5-015A0EF3D18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14E5F0F-0124-40D0-A0BF-AE307A0E15F4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BADC3B1-26C7-4CF1-B29D-4D0DEA3E263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0A7DF6E-1132-4A80-9B18-593B1ACD778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EF19589-10D8-4A8F-A0B1-F7CE380E3001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8E6BB32-C4F8-4914-88D3-7DC5E79D023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8F046EE-9DBA-4924-A19C-ED8741F5F81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AABBC44-ABA8-4913-824E-64D34472464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4272B22-1C39-47A0-8551-73666AFBE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8CDFF66-464C-4ABF-BB01-00500A3B75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079FC88-BD3B-4C04-9B90-0FC93C1792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1FCAED8-8687-4141-A7C3-0D88ACEDFEC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65038E6-7B32-460F-B804-D6C105FF44C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C5DAE85-AD17-454B-AB64-CEFF52FDAB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C603643-2066-4967-AE4B-9DA143843B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37E9533-9B07-43E3-B939-7BADC01FEE8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DCCAAEE-AB2E-4534-893A-3DB109499F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8BD39A2-970F-4714-AAA6-67EE99A0EAA9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F4A1387-348B-4E46-9B65-FDF76ED0EF20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F5DAF27-A54D-442A-93E4-BA7F04EAE379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EA265F-80A1-448D-A6EB-CE8D6F6EC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11/25/22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15D00D-89E6-4E7A-9A4D-A8CCEB3BE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B5AEA-8C38-4776-878C-AB01474D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965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C4853C57-22BC-4465-8B37-DC06FE5A0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2" y="314485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67C0A6-48E9-4845-9EBF-EF2A3DFD2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99914" cy="2996581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8B542-2084-485C-ABFC-94340B4C7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672" y="708102"/>
            <a:ext cx="5656716" cy="54306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7791F-9546-470D-A174-D75285263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6544"/>
            <a:ext cx="4499914" cy="2162201"/>
          </a:xfrm>
        </p:spPr>
        <p:txBody>
          <a:bodyPr>
            <a:normAutofit/>
          </a:bodyPr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50D594-9D00-4E12-9A7B-8B78EC199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5DEA230-2680-47DD-BD49-FDBF4C1105A5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0BA61D-887F-46F1-B20D-EA4C38D467C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350DFBA-D16D-4AE0-8339-58C4089B94AD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F4AAAA5-CEFC-4C25-91D3-5AE49F720DA5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4D142AD-3FA3-43E4-8A61-61CF1E41568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C3755A3-93F4-4EC4-9635-7E89E4AF1D3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0BFB588-0AB8-4BD8-9272-1CA867726018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45A6DF3-CF29-4480-A235-EAE88D65A63C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D6FF036-365A-4C15-8E15-0D5BBEBCEA58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85E76FF-4E86-4E42-B67E-B11AAE8D3076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1A64CEE-7CED-4EB2-A414-6F2D91E824F9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12C571B-47A6-49EB-A29F-678368BAED9F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160B109-845C-4119-BB66-9887B3859A7D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68B7447-FF64-42D9-B3C6-2BDC6F547ED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FFF9B71-8653-450D-AFBE-2140D586FB5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F0B9E5A-C1DA-445C-A911-721DF98DDCD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C9A3DC-A478-4469-9359-34A435689F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7DE3299-EED7-4771-A270-F6B02941AD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434422A-5B59-41DC-8E2A-1A8244580E3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A176117-0990-434B-A9D9-B4B9043C544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7D6425E-C84A-462F-98F8-D0AB4FC3AF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F13AB68-7321-4AC2-AC60-0F417877D07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E275CCE-D06F-49D0-8A47-372C5040330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D4B374E-EEBC-4A9C-B3B4-B269EC7198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D80A7E6-BBEF-4EF1-B14A-29F26BFCF8E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D7BC013-9B50-459D-8B8D-F756514A478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48964C0-675D-4807-B795-4B695A8F84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6911512-51A8-4CE7-A043-425C809EB5F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3C15D1E-0EDF-4AD7-90C7-3D8D64E645D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8265A2D-2A6A-4301-B59F-8BAD98D9A57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4A4907F-2D1D-49D1-882D-119AA5E1183B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6A2284-37AB-43F5-98B8-8AB49DBF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11/25/22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8ABAA-E2F7-4C89-99ED-2C340220D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2EF12-B2CD-4F3C-9F19-A8691540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4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DA6865-0A03-48FA-AD6E-D5BF8FDE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277E8EB-0DA2-40E4-AD12-1CCD0D262D0B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5BFE9F8-907A-4FFC-9FDE-2B51D238C4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BDDC323-8732-4007-BB81-1BE917E3B2FF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908FC40-8403-438D-95CA-E4EDC66192A9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411D218-3FEA-4455-9809-91F029FB55AE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541390F-BE50-4E4E-9DA2-B5F23F1A93D8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EB3F094-97B5-48E1-A4DE-8BEED255028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D4DBB43-CB34-4881-9445-A7FE131D5327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B71F972-027A-47F0-996C-84BFE4574050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C41353D-93C8-43F8-BBDE-7AB6B29EC38C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CF07B24-CBD8-4F09-81EB-504285F8E11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27873BB-1D79-4055-801C-BDA0F9A1513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008D42B-2F35-497E-A26D-9AF008619D4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7F57499-C4D9-4B7D-BADA-38462AA3164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271F2B9-1FFA-4350-9370-B098459A232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8FBAFFC-DC8F-4BB4-B405-E4AAA269AED4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94FCE64-D7A5-411A-8795-932DD39F95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0B4ECFC-FD43-44CF-B7FA-2A8C565140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9DFBC12-1E1D-44DE-9966-BAB05B2466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9BEF096-361C-478B-81EB-37584119BFE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FC81993-CE86-4910-B9CE-B69375BDCE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75613D7-9FB0-4D33-8784-EC059DE019C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520AFD9-E849-4F42-99B2-928E6098C29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A200B0B-91CD-4D66-ADFC-9585D283103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5DB0C45-30CE-4C85-95C6-FFF4977C64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DC31604-5F93-436D-A9D2-A48846D4E0D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FF1B965-7DE1-4AE3-B28B-DB6847BC52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FD9FB65-4392-4D6A-8ACC-8151F682BFE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B40380C-3493-4AFE-BF13-AE68A8D244B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CB21DF1-4859-4991-9C10-F8FA68F41013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54AD212-17DC-4506-AAA0-34A46A0B11C3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B556E7-762B-4E18-A961-A4F7A9ECF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34823" cy="3020519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7118AF-C54D-406D-AABE-AED6576D12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672" y="713677"/>
            <a:ext cx="5304977" cy="54306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205CDEB9-8DED-4711-8140-4C943FC2C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314330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13C3F-6360-4760-9477-C3831A6E2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0330"/>
            <a:ext cx="4434823" cy="2173992"/>
          </a:xfrm>
        </p:spPr>
        <p:txBody>
          <a:bodyPr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192D3B-60EE-4FC5-9ED7-444530084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11/25/22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CF831E-9B19-4936-8BC9-F62A9B118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71E1D1-F7A2-40D0-91DA-07468A96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77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BDF0D99C-5D42-41C6-A50C-C4E2D6B2A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F28962D-50BA-43F8-8863-28ECE711D3F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80F5939-D4E0-46FD-9A5A-5D648E38109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633D331-78CB-40A1-B167-8185EC5D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512E4B1-E78E-49E7-AA36-374CC1B084E4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7D46340-CBFC-490F-B44E-7AA8FBF58B05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575C26C-3EBD-4AA9-BA4D-2561E295D65D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35DB6BE-E065-4559-BF5C-36B56B379040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DA54272-CD9D-4F68-BBAB-4F0C0C3EC63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002CE8F-9256-4F2C-B474-58873717119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9C9DE9F-4252-401D-913E-B74C9E326F9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FE4E69B-534F-4A80-9E1C-798BEE1B079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7564E1C-009C-4832-AE8D-E98286693F0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305DF1C-5801-43F2-A8B9-5351369418C0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06E71C8-0783-4E17-9B34-F51231DD2954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D908F17-2A89-4B0A-A2EA-692390969FE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BE22751-380F-44F9-BEED-0A553CF87BE5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7B27910-846F-4E4E-B588-F5B2E026FE9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6E0501E-134E-46D7-984F-3A382B0BB29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0A83974-CBD7-4A69-9D84-2D3BBDE027A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503E931-00D4-4B0C-BC69-49FE5C76651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7732A30-BE2F-4D71-BC37-60F7B44591B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C8EB840-DE7D-4E67-989C-F4D8F50E15B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05D2CC2-53CC-487E-A72E-42B1E9B184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3A12D6B-1D60-4F26-8FB9-74AD5B070BD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1895D00-2D63-443C-95A8-5EB6E5EECBF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AC50652-2A56-4382-95D0-971644EE0F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A50A374-8880-482D-B54F-F74E0D7BE18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66364D8-CCC7-4AAF-94BC-766EC160D9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A0DC409-26E2-4453-89FD-745EA849BE7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39ED039-D66C-4A5E-AA35-E7A5FA2E64C2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C72C13DC-161E-49CF-96B5-5383AA052AB7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103067-48DA-458C-99F6-9921C19A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10325000" cy="1442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86862-507E-4F73-890F-3B77BCFA3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9" y="2340131"/>
            <a:ext cx="10325000" cy="3564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BC0BB-AF05-4753-9159-41A16FBFC3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3587" y="6215870"/>
            <a:ext cx="3843779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2BA41-EC5B-4197-BCC8-0FD2E523CD7A}" type="datetimeFigureOut">
              <a:rPr lang="en-US" smtClean="0"/>
              <a:pPr/>
              <a:t>11/25/22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62F82-EA1A-4B02-8A64-3B44C0D9D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1078" y="236364"/>
            <a:ext cx="4114800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5EF32-1CA9-4CDA-8182-2FB0C30A0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3649" y="6215870"/>
            <a:ext cx="979151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5108C-154A-4A5A-9C05-91A49A422BA7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63BAC6E0-ADAC-40FB-AF53-88FA5F837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4" y="151621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509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72" r:id="rId6"/>
    <p:sldLayoutId id="2147483667" r:id="rId7"/>
    <p:sldLayoutId id="2147483668" r:id="rId8"/>
    <p:sldLayoutId id="2147483669" r:id="rId9"/>
    <p:sldLayoutId id="2147483671" r:id="rId10"/>
    <p:sldLayoutId id="214748367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CC099DD-8E7F-4878-A418-76859A85E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DEBDB6E-6E9D-48C5-8C66-EC8D1AC84F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B1C1573-D299-448C-8A04-C9E2270469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D0AE86A-F86F-4CBE-9CAD-B508CD66DF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37F07FB-5D28-409C-BEFF-56E4E0470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F314C2B-7573-4DB8-AD6D-D07CE831EB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AB0E5B9-7A69-4C8F-832C-385E34CF94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3EE5250-5184-40BF-9DF2-E25C8ED2F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B45F0B04-CD2F-4DFA-BC25-7CD1B4723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120A221-52E9-45D0-A6EA-2E4B7BA91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EF69602-360C-4C8D-A2EC-558B20F58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20FAB78-4165-4488-A328-3396610F0F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FECEB49-DD6B-46B0-96F6-9B56A3AA9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9BB7828-91C2-45AB-B2EB-A77E93E5D2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58D9842-FFBE-40DA-AD41-4067978A6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EA9D92EE-93D9-42DE-9645-2C81E20E04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18C150F-1B6F-4BD1-9052-EA20D0294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ECCDB6DC-96CE-4D4A-917E-DAC577483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1C4B445-E267-49A6-AB25-07B182211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58BDCEC-CCF4-470A-A624-152E41F98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C55D99E0-6D1B-4979-BC1C-0F54F485AA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8BFEC78-630A-4A9D-B4BF-92B08A158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DFC065A-13A3-45D2-ACB7-1068F4A697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2551881-1E40-4ABC-A1FC-686D1B2D2D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9445FBD3-DA73-4FF1-8388-AED59D7678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B492AB2-E246-471D-A23E-7A279EDAE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5DDB3BB-3E22-49A4-B920-BBC68FD6D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444814FE-01E1-4C6F-AE3A-46BDA527BB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D90DA665-0CFA-4ADB-89FF-9F79AC2937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249E6A0-5BFC-4622-B59D-F5082F67B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BD83E7E-1DA8-4060-9D1A-803D06542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94C0F59-9A0F-4340-BCD2-20B5BBBE5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A7050958-138C-4DA8-9DF5-1A9D65C19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133265" y="-2152219"/>
            <a:ext cx="6858000" cy="11162439"/>
          </a:xfrm>
          <a:custGeom>
            <a:avLst/>
            <a:gdLst>
              <a:gd name="connsiteX0" fmla="*/ 6858000 w 6858000"/>
              <a:gd name="connsiteY0" fmla="*/ 0 h 11162439"/>
              <a:gd name="connsiteX1" fmla="*/ 6858000 w 6858000"/>
              <a:gd name="connsiteY1" fmla="*/ 7095240 h 11162439"/>
              <a:gd name="connsiteX2" fmla="*/ 6857998 w 6858000"/>
              <a:gd name="connsiteY2" fmla="*/ 7095240 h 11162439"/>
              <a:gd name="connsiteX3" fmla="*/ 6857998 w 6858000"/>
              <a:gd name="connsiteY3" fmla="*/ 10339528 h 11162439"/>
              <a:gd name="connsiteX4" fmla="*/ 0 w 6858000"/>
              <a:gd name="connsiteY4" fmla="*/ 10925458 h 11162439"/>
              <a:gd name="connsiteX5" fmla="*/ 0 w 6858000"/>
              <a:gd name="connsiteY5" fmla="*/ 7095240 h 11162439"/>
              <a:gd name="connsiteX6" fmla="*/ 0 w 6858000"/>
              <a:gd name="connsiteY6" fmla="*/ 6778313 h 11162439"/>
              <a:gd name="connsiteX7" fmla="*/ 0 w 6858000"/>
              <a:gd name="connsiteY7" fmla="*/ 0 h 1116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11162439">
                <a:moveTo>
                  <a:pt x="6858000" y="0"/>
                </a:moveTo>
                <a:lnTo>
                  <a:pt x="6858000" y="7095240"/>
                </a:lnTo>
                <a:lnTo>
                  <a:pt x="6857998" y="7095240"/>
                </a:lnTo>
                <a:lnTo>
                  <a:pt x="6857998" y="10339528"/>
                </a:lnTo>
                <a:cubicBezTo>
                  <a:pt x="3428999" y="10339528"/>
                  <a:pt x="3428999" y="11696417"/>
                  <a:pt x="0" y="10925458"/>
                </a:cubicBezTo>
                <a:lnTo>
                  <a:pt x="0" y="7095240"/>
                </a:lnTo>
                <a:lnTo>
                  <a:pt x="0" y="677831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Cardiogramme">
            <a:extLst>
              <a:ext uri="{FF2B5EF4-FFF2-40B4-BE49-F238E27FC236}">
                <a16:creationId xmlns:a16="http://schemas.microsoft.com/office/drawing/2014/main" id="{F69883A1-4D64-53CD-9568-5ADFD213B7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7653" r="-1" b="-1"/>
          <a:stretch/>
        </p:blipFill>
        <p:spPr>
          <a:xfrm>
            <a:off x="-18954" y="10"/>
            <a:ext cx="11167367" cy="6857990"/>
          </a:xfrm>
          <a:custGeom>
            <a:avLst/>
            <a:gdLst/>
            <a:ahLst/>
            <a:cxnLst/>
            <a:rect l="l" t="t" r="r" b="b"/>
            <a:pathLst>
              <a:path w="12142767" h="6858000">
                <a:moveTo>
                  <a:pt x="0" y="0"/>
                </a:moveTo>
                <a:lnTo>
                  <a:pt x="11251490" y="0"/>
                </a:lnTo>
                <a:lnTo>
                  <a:pt x="11255634" y="308191"/>
                </a:lnTo>
                <a:cubicBezTo>
                  <a:pt x="11341049" y="3428907"/>
                  <a:pt x="12695043" y="3532715"/>
                  <a:pt x="11886084" y="6854559"/>
                </a:cubicBezTo>
                <a:lnTo>
                  <a:pt x="7539784" y="6854559"/>
                </a:lnTo>
                <a:lnTo>
                  <a:pt x="753978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D5C14CDE-B206-92DB-9F0D-C18BE2A7C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550" y="1136864"/>
            <a:ext cx="9290749" cy="483482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D16EF9A-2C19-48F7-1EC2-86FB9A22A461}"/>
              </a:ext>
            </a:extLst>
          </p:cNvPr>
          <p:cNvSpPr txBox="1"/>
          <p:nvPr/>
        </p:nvSpPr>
        <p:spPr>
          <a:xfrm>
            <a:off x="8186738" y="5600522"/>
            <a:ext cx="2016561" cy="371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11/2022</a:t>
            </a:r>
          </a:p>
        </p:txBody>
      </p:sp>
    </p:spTree>
    <p:extLst>
      <p:ext uri="{BB962C8B-B14F-4D97-AF65-F5344CB8AC3E}">
        <p14:creationId xmlns:p14="http://schemas.microsoft.com/office/powerpoint/2010/main" val="3252266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Discussion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1078" y="2340131"/>
            <a:ext cx="10859691" cy="3564436"/>
          </a:xfrm>
        </p:spPr>
        <p:txBody>
          <a:bodyPr>
            <a:normAutofit/>
          </a:bodyPr>
          <a:lstStyle/>
          <a:p>
            <a:r>
              <a:rPr lang="fr-FR" dirty="0"/>
              <a:t>Survie à la sortie d’hospitalisation supérieure dans les groupes DSED et VC</a:t>
            </a:r>
          </a:p>
          <a:p>
            <a:r>
              <a:rPr lang="fr-FR" dirty="0"/>
              <a:t>Dans le groupe DSED, critères secondaires tous positifs</a:t>
            </a:r>
          </a:p>
          <a:p>
            <a:r>
              <a:rPr lang="fr-FR" dirty="0"/>
              <a:t>Dans le groupe VC seule le critère secondaire « fin de fibrillation ventriculaire » est positif</a:t>
            </a:r>
          </a:p>
          <a:p>
            <a:r>
              <a:rPr lang="fr-FR" dirty="0"/>
              <a:t>Groupes bien comparables (délai d’administration des drogues, quantité d’antiarythmique et adrénaline…)</a:t>
            </a:r>
          </a:p>
          <a:p>
            <a:r>
              <a:rPr lang="fr-FR" dirty="0"/>
              <a:t>Malgré des résultats favorisant le DSED, mise en œuvre difficile du fait de la disponibilité rare de 2 défibrillateurs en pré-hospitalier </a:t>
            </a:r>
            <a:r>
              <a:rPr lang="fr-FR" dirty="0">
                <a:sym typeface="Wingdings" panose="05000000000000000000" pitchFamily="2" charset="2"/>
              </a:rPr>
              <a:t> Le VC semble être une alternative facilement généralisable et avec un apport bénéfique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5108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Discussion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Résultats discordants avec les études observationnelles précédentes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/>
              <a:t>Absence de groupe contrôle avec RCP de qualité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/>
              <a:t>Pas de contrôle du délai d’application du changement de technique </a:t>
            </a:r>
            <a:r>
              <a:rPr lang="fr-FR" dirty="0" err="1"/>
              <a:t>défibrillatoire</a:t>
            </a:r>
            <a:endParaRPr lang="fr-FR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/>
              <a:t>Absence de protocole d’emploi du DSED et VC</a:t>
            </a:r>
          </a:p>
          <a:p>
            <a:r>
              <a:rPr lang="fr-FR" dirty="0"/>
              <a:t>Plusieurs marques de défibrillateurs utilisés (ZOLL, STRYKER…) </a:t>
            </a:r>
            <a:r>
              <a:rPr lang="fr-FR" dirty="0">
                <a:sym typeface="Wingdings" panose="05000000000000000000" pitchFamily="2" charset="2"/>
              </a:rPr>
              <a:t> résultats généralisables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5359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0310" y="-595223"/>
            <a:ext cx="10325000" cy="1442463"/>
          </a:xfrm>
        </p:spPr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9706" y="882266"/>
            <a:ext cx="10325000" cy="4414352"/>
          </a:xfrm>
        </p:spPr>
        <p:txBody>
          <a:bodyPr/>
          <a:lstStyle/>
          <a:p>
            <a:r>
              <a:rPr lang="fr-FR" dirty="0"/>
              <a:t>Changer le vecteur de défibrillation +/- combiné à une majoration de l’énergie délivrée faciliterait la fin d’un rythme </a:t>
            </a:r>
            <a:r>
              <a:rPr lang="fr-FR" dirty="0" err="1"/>
              <a:t>fibrillatoire</a:t>
            </a:r>
            <a:endParaRPr lang="fr-FR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/>
              <a:t>Explication physiopathologique possible : 1] paroi inférieure du VG est moins atteinte par le front de défibrillation classique, reprise fréquente des troubles du rythme dans les régions à </a:t>
            </a:r>
            <a:r>
              <a:rPr lang="fr-FR" b="1" dirty="0"/>
              <a:t>faible voltage </a:t>
            </a:r>
            <a:r>
              <a:rPr lang="fr-FR" dirty="0"/>
              <a:t>; le VC permet d’atteindre un voltage plus important dans ces zones-là                       </a:t>
            </a:r>
          </a:p>
          <a:p>
            <a:pPr marL="228600" lvl="1" indent="0">
              <a:buNone/>
            </a:pPr>
            <a:r>
              <a:rPr lang="fr-FR" dirty="0"/>
              <a:t>   2] Energie appliquée plus importante (x2) avec le DSED et « organisation » de la FV avec le premier choc, réduite par le second</a:t>
            </a:r>
          </a:p>
          <a:p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498074"/>
              </p:ext>
            </p:extLst>
          </p:nvPr>
        </p:nvGraphicFramePr>
        <p:xfrm>
          <a:off x="1471284" y="3240059"/>
          <a:ext cx="9354868" cy="36179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7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7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949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Forces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Limites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2341">
                <a:tc>
                  <a:txBody>
                    <a:bodyPr/>
                    <a:lstStyle/>
                    <a:p>
                      <a:r>
                        <a:rPr lang="fr-FR" sz="1400" dirty="0"/>
                        <a:t>Randomisation en</a:t>
                      </a:r>
                      <a:r>
                        <a:rPr lang="fr-FR" sz="1400" baseline="0" dirty="0"/>
                        <a:t> grappes (pas de contamination) avec cross over (comparabilité intra-groupe)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Objectif d’inclusion non atteint (930</a:t>
                      </a:r>
                      <a:r>
                        <a:rPr lang="fr-FR" sz="1400" baseline="0" dirty="0"/>
                        <a:t> prévus et 405 inclus) du fait d’un manque de personnel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949">
                <a:tc>
                  <a:txBody>
                    <a:bodyPr/>
                    <a:lstStyle/>
                    <a:p>
                      <a:r>
                        <a:rPr lang="fr-FR" sz="1400" dirty="0"/>
                        <a:t>RCP de qualité</a:t>
                      </a:r>
                      <a:r>
                        <a:rPr lang="fr-FR" sz="1400" baseline="0" dirty="0"/>
                        <a:t> et </a:t>
                      </a:r>
                      <a:r>
                        <a:rPr lang="fr-FR" sz="1400" baseline="0" dirty="0" err="1"/>
                        <a:t>protocolisée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Effet surestimé du fait du fait du peu</a:t>
                      </a:r>
                      <a:r>
                        <a:rPr lang="fr-FR" sz="1400" baseline="0" dirty="0"/>
                        <a:t> d’événements pour le CJP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949">
                <a:tc>
                  <a:txBody>
                    <a:bodyPr/>
                    <a:lstStyle/>
                    <a:p>
                      <a:r>
                        <a:rPr lang="fr-FR" sz="1400" dirty="0"/>
                        <a:t>Critères de jugement</a:t>
                      </a:r>
                      <a:r>
                        <a:rPr lang="fr-FR" sz="1400" baseline="0" dirty="0"/>
                        <a:t> utiles (survie, pronostic neurologique…)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Pas</a:t>
                      </a:r>
                      <a:r>
                        <a:rPr lang="fr-FR" sz="1400" baseline="0" dirty="0"/>
                        <a:t> de </a:t>
                      </a:r>
                      <a:r>
                        <a:rPr lang="fr-FR" sz="1400" baseline="0" dirty="0" err="1"/>
                        <a:t>follow</a:t>
                      </a:r>
                      <a:r>
                        <a:rPr lang="fr-FR" sz="1400" baseline="0" dirty="0"/>
                        <a:t> up défini, pas de détails des durées d’hospitalisation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949">
                <a:tc>
                  <a:txBody>
                    <a:bodyPr/>
                    <a:lstStyle/>
                    <a:p>
                      <a:r>
                        <a:rPr lang="fr-FR" sz="1400" dirty="0"/>
                        <a:t>Investigateur</a:t>
                      </a:r>
                      <a:r>
                        <a:rPr lang="fr-FR" sz="1400" baseline="0" dirty="0"/>
                        <a:t> en aveugle du groupe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Index de fragilité</a:t>
                      </a:r>
                      <a:r>
                        <a:rPr lang="fr-FR" sz="1400" baseline="0" dirty="0"/>
                        <a:t> de 1 pour le VC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949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Pas d’informations sur les caractéristiques patients (ethnie, comorbidités,</a:t>
                      </a:r>
                      <a:r>
                        <a:rPr lang="fr-FR" sz="1400" baseline="0" dirty="0"/>
                        <a:t> traitements pendant l’hospitalisation..) </a:t>
                      </a:r>
                      <a:r>
                        <a:rPr lang="fr-FR" sz="1400" baseline="0" dirty="0">
                          <a:sym typeface="Wingdings" panose="05000000000000000000" pitchFamily="2" charset="2"/>
                        </a:rPr>
                        <a:t> possibles facteurs de confusion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949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Supervision</a:t>
                      </a:r>
                      <a:r>
                        <a:rPr lang="fr-FR" sz="1400" baseline="0" dirty="0"/>
                        <a:t> médicale importante difficilement applicable à la vie réelle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985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FB8D50-878A-3085-09A8-053AFB8EA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4D47F1-FF31-42C2-9289-69BC1733B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79" y="2340131"/>
            <a:ext cx="10538896" cy="3564436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fr-FR" dirty="0"/>
              <a:t>Les ACR </a:t>
            </a:r>
            <a:r>
              <a:rPr lang="fr-FR" dirty="0" err="1"/>
              <a:t>extra-hospitaliers</a:t>
            </a:r>
            <a:r>
              <a:rPr lang="fr-FR" dirty="0"/>
              <a:t> représentent 350 000 patients chaque année en Amérique du Nord dont </a:t>
            </a:r>
            <a:r>
              <a:rPr lang="fr-FR" b="1" dirty="0"/>
              <a:t>100 000 attribuables à une FV ou TV sans pouls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/>
              <a:t>Parmi ceux-ci environ </a:t>
            </a:r>
            <a:r>
              <a:rPr lang="fr-FR" b="1" dirty="0"/>
              <a:t>50% ont un rythme réfractaire à la défibrillation</a:t>
            </a:r>
          </a:p>
          <a:p>
            <a:pPr marL="228600" lvl="1" indent="0">
              <a:buNone/>
            </a:pPr>
            <a:r>
              <a:rPr lang="fr-FR" b="1" dirty="0">
                <a:sym typeface="Wingdings" pitchFamily="2" charset="2"/>
              </a:rPr>
              <a:t> Apport de techniques alternatives défibrillatrices autres que celle classique « antérolatérale »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99649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habits, posant&#10;&#10;Description générée automatiquement">
            <a:extLst>
              <a:ext uri="{FF2B5EF4-FFF2-40B4-BE49-F238E27FC236}">
                <a16:creationId xmlns:a16="http://schemas.microsoft.com/office/drawing/2014/main" id="{300BEE9A-1B74-456F-BFBF-6291CDB17E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7675" y="461344"/>
            <a:ext cx="3924300" cy="2628900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2448969-919E-DA6E-A67D-640EACFA8D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2563" y="3429000"/>
            <a:ext cx="3873500" cy="25654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7E8CA18-B4CB-2B94-E02C-62338A0E1622}"/>
              </a:ext>
            </a:extLst>
          </p:cNvPr>
          <p:cNvSpPr txBox="1"/>
          <p:nvPr/>
        </p:nvSpPr>
        <p:spPr>
          <a:xfrm>
            <a:off x="4672013" y="1175629"/>
            <a:ext cx="7004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« </a:t>
            </a:r>
            <a:r>
              <a:rPr lang="fr-FR" dirty="0" err="1"/>
              <a:t>Vector</a:t>
            </a:r>
            <a:r>
              <a:rPr lang="fr-FR" dirty="0"/>
              <a:t> Change </a:t>
            </a:r>
            <a:r>
              <a:rPr lang="fr-FR" dirty="0" err="1"/>
              <a:t>Defibrillation</a:t>
            </a:r>
            <a:r>
              <a:rPr lang="fr-FR" dirty="0"/>
              <a:t> » : choc </a:t>
            </a:r>
            <a:r>
              <a:rPr lang="fr-FR" b="1" dirty="0"/>
              <a:t>antéropostérieur</a:t>
            </a:r>
            <a:r>
              <a:rPr lang="fr-FR" dirty="0"/>
              <a:t> avec vecteur de défibrillation atteignant des portions ventriculaires </a:t>
            </a:r>
            <a:r>
              <a:rPr lang="fr-FR" b="1" dirty="0"/>
              <a:t>(notamment inférieures)</a:t>
            </a:r>
            <a:r>
              <a:rPr lang="fr-FR" dirty="0"/>
              <a:t> non atteintes par le vecteur classique antérolatéral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CC72010-2E15-0FF1-3B3E-999FA3A230C4}"/>
              </a:ext>
            </a:extLst>
          </p:cNvPr>
          <p:cNvSpPr txBox="1"/>
          <p:nvPr/>
        </p:nvSpPr>
        <p:spPr>
          <a:xfrm>
            <a:off x="447675" y="4250035"/>
            <a:ext cx="7139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« Double </a:t>
            </a:r>
            <a:r>
              <a:rPr lang="fr-FR" dirty="0" err="1"/>
              <a:t>Sequential</a:t>
            </a:r>
            <a:r>
              <a:rPr lang="fr-FR" dirty="0"/>
              <a:t> </a:t>
            </a:r>
            <a:r>
              <a:rPr lang="fr-FR" dirty="0" err="1"/>
              <a:t>External</a:t>
            </a:r>
            <a:r>
              <a:rPr lang="fr-FR" dirty="0"/>
              <a:t> </a:t>
            </a:r>
            <a:r>
              <a:rPr lang="fr-FR" dirty="0" err="1"/>
              <a:t>Defibrillation</a:t>
            </a:r>
            <a:r>
              <a:rPr lang="fr-FR" dirty="0"/>
              <a:t> » : technique combinée classique + VC, nécessitant </a:t>
            </a:r>
            <a:r>
              <a:rPr lang="fr-FR" b="1" dirty="0"/>
              <a:t>2 défibrillateurs </a:t>
            </a:r>
            <a:r>
              <a:rPr lang="fr-FR" dirty="0"/>
              <a:t>avec délivrance de 2 CEE à &lt; 1 sec d’écart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394C790-8CB1-2BF4-9F2C-49519D39F8F4}"/>
              </a:ext>
            </a:extLst>
          </p:cNvPr>
          <p:cNvSpPr txBox="1"/>
          <p:nvPr/>
        </p:nvSpPr>
        <p:spPr>
          <a:xfrm>
            <a:off x="447675" y="6012543"/>
            <a:ext cx="11385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Alternatives validées sur des études précliniques en laboratoire</a:t>
            </a:r>
          </a:p>
          <a:p>
            <a:r>
              <a:rPr lang="fr-FR" dirty="0"/>
              <a:t>Case-reports, revues systématiques et études observationnelles </a:t>
            </a:r>
            <a:r>
              <a:rPr lang="fr-FR" b="1" dirty="0"/>
              <a:t>négatives</a:t>
            </a:r>
            <a:r>
              <a:rPr lang="fr-FR" dirty="0"/>
              <a:t> mais souvent techniques utilisées en </a:t>
            </a:r>
            <a:r>
              <a:rPr lang="fr-FR" b="1" dirty="0"/>
              <a:t>dernier recours </a:t>
            </a:r>
            <a:r>
              <a:rPr lang="fr-FR" dirty="0"/>
              <a:t>donc avec un résultat biaisé</a:t>
            </a:r>
          </a:p>
        </p:txBody>
      </p:sp>
    </p:spTree>
    <p:extLst>
      <p:ext uri="{BB962C8B-B14F-4D97-AF65-F5344CB8AC3E}">
        <p14:creationId xmlns:p14="http://schemas.microsoft.com/office/powerpoint/2010/main" val="773767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texte, capture d’écran, intérieur&#10;&#10;Description générée automatiquement">
            <a:extLst>
              <a:ext uri="{FF2B5EF4-FFF2-40B4-BE49-F238E27FC236}">
                <a16:creationId xmlns:a16="http://schemas.microsoft.com/office/drawing/2014/main" id="{02D5EAAA-E157-F36B-D5A0-DDA581CB6A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1079" y="725950"/>
            <a:ext cx="5066682" cy="1788650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18210FE-4AA1-6CF2-E49C-CE8169397816}"/>
              </a:ext>
            </a:extLst>
          </p:cNvPr>
          <p:cNvSpPr txBox="1"/>
          <p:nvPr/>
        </p:nvSpPr>
        <p:spPr>
          <a:xfrm>
            <a:off x="5757761" y="958555"/>
            <a:ext cx="655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Overall</a:t>
            </a:r>
            <a:r>
              <a:rPr lang="fr-FR" sz="1600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, VF </a:t>
            </a:r>
            <a:r>
              <a:rPr lang="fr-FR" sz="1600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termination</a:t>
            </a:r>
            <a:r>
              <a:rPr lang="fr-FR" sz="1600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to ROSC </a:t>
            </a:r>
            <a:r>
              <a:rPr lang="fr-FR" sz="1600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was</a:t>
            </a:r>
            <a:r>
              <a:rPr lang="fr-FR" sz="1600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fr-FR" sz="1600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similar</a:t>
            </a:r>
            <a:r>
              <a:rPr lang="fr-FR" sz="1600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fr-FR" sz="1600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between</a:t>
            </a:r>
            <a:r>
              <a:rPr lang="fr-FR" sz="1600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standard </a:t>
            </a:r>
            <a:r>
              <a:rPr lang="fr-FR" sz="1600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defibrillation</a:t>
            </a:r>
            <a:r>
              <a:rPr lang="fr-FR" sz="1600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and DSED (21.4% vs. 17.6%; RR: 0.8; 95% CI: 0.4-1.6). </a:t>
            </a:r>
            <a:r>
              <a:rPr lang="fr-FR" sz="1600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Additionally</a:t>
            </a:r>
            <a:r>
              <a:rPr lang="fr-FR" sz="1600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, </a:t>
            </a:r>
            <a:r>
              <a:rPr lang="fr-FR" sz="1600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when</a:t>
            </a:r>
            <a:r>
              <a:rPr lang="fr-FR" sz="1600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fr-FR" sz="1600" b="1" i="0" u="none" strike="noStrike" dirty="0" err="1">
                <a:solidFill>
                  <a:srgbClr val="212121"/>
                </a:solidFill>
                <a:effectLst/>
                <a:highlight>
                  <a:srgbClr val="FFFF00"/>
                </a:highlight>
                <a:latin typeface="BlinkMacSystemFont"/>
              </a:rPr>
              <a:t>early</a:t>
            </a:r>
            <a:r>
              <a:rPr lang="fr-FR" sz="1600" b="1" i="0" u="none" strike="noStrike" dirty="0">
                <a:solidFill>
                  <a:srgbClr val="212121"/>
                </a:solidFill>
                <a:effectLst/>
                <a:highlight>
                  <a:srgbClr val="FFFF00"/>
                </a:highlight>
                <a:latin typeface="BlinkMacSystemFont"/>
              </a:rPr>
              <a:t> </a:t>
            </a:r>
            <a:r>
              <a:rPr lang="fr-FR" sz="1600" b="1" i="0" u="none" strike="noStrike" dirty="0" err="1">
                <a:solidFill>
                  <a:srgbClr val="212121"/>
                </a:solidFill>
                <a:effectLst/>
                <a:highlight>
                  <a:srgbClr val="FFFF00"/>
                </a:highlight>
                <a:latin typeface="BlinkMacSystemFont"/>
              </a:rPr>
              <a:t>defibrillation</a:t>
            </a:r>
            <a:r>
              <a:rPr lang="fr-FR" sz="1600" b="1" i="0" u="none" strike="noStrike" dirty="0">
                <a:solidFill>
                  <a:srgbClr val="212121"/>
                </a:solidFill>
                <a:effectLst/>
                <a:highlight>
                  <a:srgbClr val="FFFF00"/>
                </a:highlight>
                <a:latin typeface="BlinkMacSystemFont"/>
              </a:rPr>
              <a:t> </a:t>
            </a:r>
            <a:r>
              <a:rPr lang="fr-FR" sz="1600" b="1" i="0" u="none" strike="noStrike" dirty="0" err="1">
                <a:solidFill>
                  <a:srgbClr val="212121"/>
                </a:solidFill>
                <a:effectLst/>
                <a:highlight>
                  <a:srgbClr val="FFFF00"/>
                </a:highlight>
                <a:latin typeface="BlinkMacSystemFont"/>
              </a:rPr>
              <a:t>attempts</a:t>
            </a:r>
            <a:r>
              <a:rPr lang="fr-FR" sz="1600" b="1" i="0" u="none" strike="noStrike" dirty="0">
                <a:solidFill>
                  <a:srgbClr val="212121"/>
                </a:solidFill>
                <a:effectLst/>
                <a:highlight>
                  <a:srgbClr val="FFFF00"/>
                </a:highlight>
                <a:latin typeface="BlinkMacSystemFont"/>
              </a:rPr>
              <a:t> </a:t>
            </a:r>
            <a:r>
              <a:rPr lang="fr-FR" sz="1600" b="1" i="0" u="none" strike="noStrike" dirty="0" err="1">
                <a:solidFill>
                  <a:srgbClr val="212121"/>
                </a:solidFill>
                <a:effectLst/>
                <a:highlight>
                  <a:srgbClr val="FFFF00"/>
                </a:highlight>
                <a:latin typeface="BlinkMacSystemFont"/>
              </a:rPr>
              <a:t>were</a:t>
            </a:r>
            <a:r>
              <a:rPr lang="fr-FR" sz="1600" b="1" i="0" u="none" strike="noStrike" dirty="0">
                <a:solidFill>
                  <a:srgbClr val="212121"/>
                </a:solidFill>
                <a:effectLst/>
                <a:highlight>
                  <a:srgbClr val="FFFF00"/>
                </a:highlight>
                <a:latin typeface="BlinkMacSystemFont"/>
              </a:rPr>
              <a:t> </a:t>
            </a:r>
            <a:r>
              <a:rPr lang="fr-FR" sz="1600" b="1" i="0" u="none" strike="noStrike" dirty="0" err="1">
                <a:solidFill>
                  <a:srgbClr val="212121"/>
                </a:solidFill>
                <a:effectLst/>
                <a:highlight>
                  <a:srgbClr val="FFFF00"/>
                </a:highlight>
                <a:latin typeface="BlinkMacSystemFont"/>
              </a:rPr>
              <a:t>considered</a:t>
            </a:r>
            <a:r>
              <a:rPr lang="fr-FR" sz="1600" b="1" i="0" u="none" strike="noStrike" dirty="0">
                <a:solidFill>
                  <a:srgbClr val="212121"/>
                </a:solidFill>
                <a:effectLst/>
                <a:highlight>
                  <a:srgbClr val="FFFF00"/>
                </a:highlight>
                <a:latin typeface="BlinkMacSystemFont"/>
              </a:rPr>
              <a:t> (</a:t>
            </a:r>
            <a:r>
              <a:rPr lang="fr-FR" sz="1600" b="1" i="0" u="none" strike="noStrike" dirty="0" err="1">
                <a:solidFill>
                  <a:srgbClr val="212121"/>
                </a:solidFill>
                <a:effectLst/>
                <a:highlight>
                  <a:srgbClr val="FFFF00"/>
                </a:highlight>
                <a:latin typeface="BlinkMacSystemFont"/>
              </a:rPr>
              <a:t>defibrillation</a:t>
            </a:r>
            <a:r>
              <a:rPr lang="fr-FR" sz="1600" b="1" i="0" u="none" strike="noStrike" dirty="0">
                <a:solidFill>
                  <a:srgbClr val="212121"/>
                </a:solidFill>
                <a:effectLst/>
                <a:highlight>
                  <a:srgbClr val="FFFF00"/>
                </a:highlight>
                <a:latin typeface="BlinkMacSystemFont"/>
              </a:rPr>
              <a:t> </a:t>
            </a:r>
            <a:r>
              <a:rPr lang="fr-FR" sz="1600" b="1" i="0" u="none" strike="noStrike" dirty="0" err="1">
                <a:solidFill>
                  <a:srgbClr val="212121"/>
                </a:solidFill>
                <a:effectLst/>
                <a:highlight>
                  <a:srgbClr val="FFFF00"/>
                </a:highlight>
                <a:latin typeface="BlinkMacSystemFont"/>
              </a:rPr>
              <a:t>attempt</a:t>
            </a:r>
            <a:r>
              <a:rPr lang="fr-FR" sz="1600" b="1" i="0" u="none" strike="noStrike" dirty="0">
                <a:solidFill>
                  <a:srgbClr val="212121"/>
                </a:solidFill>
                <a:effectLst/>
                <a:highlight>
                  <a:srgbClr val="FFFF00"/>
                </a:highlight>
                <a:latin typeface="BlinkMacSystemFont"/>
              </a:rPr>
              <a:t> 4-8), ROSC </a:t>
            </a:r>
            <a:r>
              <a:rPr lang="fr-FR" sz="1600" b="1" i="0" u="none" strike="noStrike" dirty="0" err="1">
                <a:solidFill>
                  <a:srgbClr val="212121"/>
                </a:solidFill>
                <a:effectLst/>
                <a:highlight>
                  <a:srgbClr val="FFFF00"/>
                </a:highlight>
                <a:latin typeface="BlinkMacSystemFont"/>
              </a:rPr>
              <a:t>was</a:t>
            </a:r>
            <a:r>
              <a:rPr lang="fr-FR" sz="1600" b="1" i="0" u="none" strike="noStrike" dirty="0">
                <a:solidFill>
                  <a:srgbClr val="212121"/>
                </a:solidFill>
                <a:effectLst/>
                <a:highlight>
                  <a:srgbClr val="FFFF00"/>
                </a:highlight>
                <a:latin typeface="BlinkMacSystemFont"/>
              </a:rPr>
              <a:t> </a:t>
            </a:r>
            <a:r>
              <a:rPr lang="fr-FR" sz="1600" b="1" i="0" u="none" strike="noStrike" dirty="0" err="1">
                <a:solidFill>
                  <a:srgbClr val="212121"/>
                </a:solidFill>
                <a:effectLst/>
                <a:highlight>
                  <a:srgbClr val="FFFF00"/>
                </a:highlight>
                <a:latin typeface="BlinkMacSystemFont"/>
              </a:rPr>
              <a:t>higher</a:t>
            </a:r>
            <a:r>
              <a:rPr lang="fr-FR" sz="1600" b="1" i="0" u="none" strike="noStrike" dirty="0">
                <a:solidFill>
                  <a:srgbClr val="212121"/>
                </a:solidFill>
                <a:effectLst/>
                <a:highlight>
                  <a:srgbClr val="FFFF00"/>
                </a:highlight>
                <a:latin typeface="BlinkMacSystemFont"/>
              </a:rPr>
              <a:t> for </a:t>
            </a:r>
            <a:r>
              <a:rPr lang="fr-FR" sz="1600" b="1" i="0" u="none" strike="noStrike" dirty="0" err="1">
                <a:solidFill>
                  <a:srgbClr val="212121"/>
                </a:solidFill>
                <a:effectLst/>
                <a:highlight>
                  <a:srgbClr val="FFFF00"/>
                </a:highlight>
                <a:latin typeface="BlinkMacSystemFont"/>
              </a:rPr>
              <a:t>those</a:t>
            </a:r>
            <a:r>
              <a:rPr lang="fr-FR" sz="1600" b="1" i="0" u="none" strike="noStrike" dirty="0">
                <a:solidFill>
                  <a:srgbClr val="212121"/>
                </a:solidFill>
                <a:effectLst/>
                <a:highlight>
                  <a:srgbClr val="FFFF00"/>
                </a:highlight>
                <a:latin typeface="BlinkMacSystemFont"/>
              </a:rPr>
              <a:t> </a:t>
            </a:r>
            <a:r>
              <a:rPr lang="fr-FR" sz="1600" b="1" i="0" u="none" strike="noStrike" dirty="0" err="1">
                <a:solidFill>
                  <a:srgbClr val="212121"/>
                </a:solidFill>
                <a:effectLst/>
                <a:highlight>
                  <a:srgbClr val="FFFF00"/>
                </a:highlight>
                <a:latin typeface="BlinkMacSystemFont"/>
              </a:rPr>
              <a:t>receiving</a:t>
            </a:r>
            <a:r>
              <a:rPr lang="fr-FR" sz="1600" b="1" i="0" u="none" strike="noStrike" dirty="0">
                <a:solidFill>
                  <a:srgbClr val="212121"/>
                </a:solidFill>
                <a:effectLst/>
                <a:highlight>
                  <a:srgbClr val="FFFF00"/>
                </a:highlight>
                <a:latin typeface="BlinkMacSystemFont"/>
              </a:rPr>
              <a:t> DSED </a:t>
            </a:r>
            <a:r>
              <a:rPr lang="fr-FR" sz="1600" b="1" i="0" u="none" strike="noStrike" dirty="0" err="1">
                <a:solidFill>
                  <a:srgbClr val="212121"/>
                </a:solidFill>
                <a:effectLst/>
                <a:highlight>
                  <a:srgbClr val="FFFF00"/>
                </a:highlight>
                <a:latin typeface="BlinkMacSystemFont"/>
              </a:rPr>
              <a:t>compared</a:t>
            </a:r>
            <a:r>
              <a:rPr lang="fr-FR" sz="1600" b="1" i="0" u="none" strike="noStrike" dirty="0">
                <a:solidFill>
                  <a:srgbClr val="212121"/>
                </a:solidFill>
                <a:effectLst/>
                <a:highlight>
                  <a:srgbClr val="FFFF00"/>
                </a:highlight>
                <a:latin typeface="BlinkMacSystemFont"/>
              </a:rPr>
              <a:t> to standard </a:t>
            </a:r>
            <a:r>
              <a:rPr lang="fr-FR" sz="1600" b="1" i="0" u="none" strike="noStrike" dirty="0" err="1">
                <a:solidFill>
                  <a:srgbClr val="212121"/>
                </a:solidFill>
                <a:effectLst/>
                <a:highlight>
                  <a:srgbClr val="FFFF00"/>
                </a:highlight>
                <a:latin typeface="BlinkMacSystemFont"/>
              </a:rPr>
              <a:t>defibrillation</a:t>
            </a:r>
            <a:r>
              <a:rPr lang="fr-FR" sz="1600" b="1" i="0" u="none" strike="noStrike" dirty="0">
                <a:solidFill>
                  <a:srgbClr val="212121"/>
                </a:solidFill>
                <a:effectLst/>
                <a:highlight>
                  <a:srgbClr val="FFFF00"/>
                </a:highlight>
                <a:latin typeface="BlinkMacSystemFont"/>
              </a:rPr>
              <a:t> (15.7% vs. 5.4%; RR: 2.9; 95% CI: 1.4-5.9).</a:t>
            </a:r>
            <a:endParaRPr lang="fr-FR" sz="1600" b="1" dirty="0">
              <a:highlight>
                <a:srgbClr val="FFFF00"/>
              </a:highlight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05DE908-6928-876C-5995-392F40F0354E}"/>
              </a:ext>
            </a:extLst>
          </p:cNvPr>
          <p:cNvSpPr txBox="1"/>
          <p:nvPr/>
        </p:nvSpPr>
        <p:spPr>
          <a:xfrm>
            <a:off x="691079" y="4730767"/>
            <a:ext cx="10760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/>
              <a:t>Objectif de cette étude </a:t>
            </a:r>
            <a:r>
              <a:rPr lang="fr-FR" b="1" dirty="0"/>
              <a:t>DOSE-VF</a:t>
            </a:r>
            <a:r>
              <a:rPr lang="fr-FR" dirty="0"/>
              <a:t> </a:t>
            </a:r>
            <a:r>
              <a:rPr lang="fr-FR" dirty="0">
                <a:latin typeface="+mj-lt"/>
              </a:rPr>
              <a:t>(</a:t>
            </a:r>
            <a:r>
              <a:rPr lang="fr-FR" b="1" dirty="0">
                <a:latin typeface="+mj-lt"/>
              </a:rPr>
              <a:t>Do</a:t>
            </a:r>
            <a:r>
              <a:rPr lang="fr-FR" dirty="0">
                <a:effectLst/>
                <a:latin typeface="+mj-lt"/>
              </a:rPr>
              <a:t>uble </a:t>
            </a:r>
            <a:r>
              <a:rPr lang="fr-FR" b="1" dirty="0" err="1">
                <a:effectLst/>
                <a:latin typeface="+mj-lt"/>
              </a:rPr>
              <a:t>S</a:t>
            </a:r>
            <a:r>
              <a:rPr lang="fr-FR" dirty="0" err="1">
                <a:effectLst/>
                <a:latin typeface="+mj-lt"/>
              </a:rPr>
              <a:t>equential</a:t>
            </a:r>
            <a:r>
              <a:rPr lang="fr-FR" dirty="0">
                <a:effectLst/>
                <a:latin typeface="+mj-lt"/>
              </a:rPr>
              <a:t> </a:t>
            </a:r>
            <a:r>
              <a:rPr lang="fr-FR" b="1" dirty="0" err="1">
                <a:latin typeface="+mj-lt"/>
              </a:rPr>
              <a:t>E</a:t>
            </a:r>
            <a:r>
              <a:rPr lang="fr-FR" dirty="0" err="1">
                <a:effectLst/>
                <a:latin typeface="+mj-lt"/>
              </a:rPr>
              <a:t>xternal</a:t>
            </a:r>
            <a:r>
              <a:rPr lang="fr-FR" dirty="0">
                <a:effectLst/>
                <a:latin typeface="+mj-lt"/>
              </a:rPr>
              <a:t> </a:t>
            </a:r>
            <a:r>
              <a:rPr lang="fr-FR" dirty="0" err="1">
                <a:effectLst/>
                <a:latin typeface="+mj-lt"/>
              </a:rPr>
              <a:t>Defibrillation</a:t>
            </a:r>
            <a:endParaRPr lang="fr-FR" dirty="0">
              <a:effectLst/>
              <a:latin typeface="+mj-lt"/>
            </a:endParaRPr>
          </a:p>
          <a:p>
            <a:r>
              <a:rPr lang="fr-FR" dirty="0">
                <a:effectLst/>
                <a:latin typeface="+mj-lt"/>
              </a:rPr>
              <a:t>for </a:t>
            </a:r>
            <a:r>
              <a:rPr lang="fr-FR" dirty="0" err="1">
                <a:effectLst/>
                <a:latin typeface="+mj-lt"/>
              </a:rPr>
              <a:t>Refractory</a:t>
            </a:r>
            <a:r>
              <a:rPr lang="fr-FR" dirty="0">
                <a:effectLst/>
                <a:latin typeface="+mj-lt"/>
              </a:rPr>
              <a:t> </a:t>
            </a:r>
            <a:r>
              <a:rPr lang="fr-FR" b="1" dirty="0" err="1">
                <a:latin typeface="+mj-lt"/>
              </a:rPr>
              <a:t>V</a:t>
            </a:r>
            <a:r>
              <a:rPr lang="fr-FR" dirty="0" err="1">
                <a:effectLst/>
                <a:latin typeface="+mj-lt"/>
              </a:rPr>
              <a:t>entricular</a:t>
            </a:r>
            <a:r>
              <a:rPr lang="fr-FR" dirty="0">
                <a:effectLst/>
                <a:latin typeface="+mj-lt"/>
              </a:rPr>
              <a:t> </a:t>
            </a:r>
            <a:r>
              <a:rPr lang="fr-FR" b="1" dirty="0">
                <a:effectLst/>
                <a:latin typeface="+mj-lt"/>
              </a:rPr>
              <a:t>F</a:t>
            </a:r>
            <a:r>
              <a:rPr lang="fr-FR" dirty="0">
                <a:effectLst/>
                <a:latin typeface="+mj-lt"/>
              </a:rPr>
              <a:t>ibrillation) </a:t>
            </a:r>
            <a:r>
              <a:rPr lang="fr-FR" dirty="0"/>
              <a:t>: évaluer l’apport d’un changement de technique </a:t>
            </a:r>
            <a:r>
              <a:rPr lang="fr-FR" dirty="0" err="1"/>
              <a:t>défibrillatoire</a:t>
            </a:r>
            <a:r>
              <a:rPr lang="fr-FR" dirty="0"/>
              <a:t> de manière </a:t>
            </a:r>
            <a:r>
              <a:rPr lang="fr-FR" b="1" dirty="0"/>
              <a:t>précoce </a:t>
            </a:r>
            <a:r>
              <a:rPr lang="fr-FR" dirty="0"/>
              <a:t>dans les ACR réfractaires en pré-</a:t>
            </a:r>
            <a:r>
              <a:rPr lang="fr-FR" dirty="0" err="1"/>
              <a:t>hhospitalier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7599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2C6442-6E15-2513-7026-F5313F072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Methods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AE9758-E806-85EE-FC80-B54A70B8B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Etude en cross-over avec randomisation par grappes (1 centre = 1 grappe avec 1 technique attribuée pour 6 mois) sur 6 centres de services médicaux d’urgences en Ontario, Canada de Mars 2018 à Mai 2022 (étude pilote initiale de mars 2018 à Septembre 2019 inclus)</a:t>
            </a:r>
          </a:p>
          <a:p>
            <a:r>
              <a:rPr lang="fr-FR" dirty="0"/>
              <a:t>Population source environ 6,6 millions de personnes</a:t>
            </a:r>
          </a:p>
          <a:p>
            <a:r>
              <a:rPr lang="fr-FR" dirty="0"/>
              <a:t>Etude stoppée de manière précoce du fait de baisse d’effectifs dans les équipes de secours qui allongeait les temps d’intervention et donc d’application de la stratégie de défibrillation</a:t>
            </a:r>
          </a:p>
        </p:txBody>
      </p:sp>
    </p:spTree>
    <p:extLst>
      <p:ext uri="{BB962C8B-B14F-4D97-AF65-F5344CB8AC3E}">
        <p14:creationId xmlns:p14="http://schemas.microsoft.com/office/powerpoint/2010/main" val="1178455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044D2E-5556-1516-6D2D-7E5FA783C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504" y="324091"/>
            <a:ext cx="10325000" cy="6366076"/>
          </a:xfrm>
        </p:spPr>
        <p:txBody>
          <a:bodyPr>
            <a:normAutofit lnSpcReduction="10000"/>
          </a:bodyPr>
          <a:lstStyle/>
          <a:p>
            <a:r>
              <a:rPr lang="fr-FR" dirty="0"/>
              <a:t>Critères d’inclusion :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/>
              <a:t>Tout patient âgé de + de 18 ans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/>
              <a:t>ACR extra hospitalier réfractaire (= toujours présent après 3 CEE) d’origine cardiaque présumée</a:t>
            </a:r>
          </a:p>
          <a:p>
            <a:pPr lvl="1">
              <a:buFont typeface="Wingdings" pitchFamily="2" charset="2"/>
              <a:buChar char="Ø"/>
            </a:pPr>
            <a:endParaRPr lang="fr-FR" dirty="0"/>
          </a:p>
          <a:p>
            <a:r>
              <a:rPr lang="fr-FR" dirty="0"/>
              <a:t>Critères d’exclusion :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/>
              <a:t>ACR traumatique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/>
              <a:t>Patients non </a:t>
            </a:r>
            <a:r>
              <a:rPr lang="fr-FR" dirty="0" err="1"/>
              <a:t>réanimatoires</a:t>
            </a:r>
            <a:endParaRPr lang="fr-FR" dirty="0"/>
          </a:p>
          <a:p>
            <a:pPr lvl="1">
              <a:buFont typeface="Wingdings" pitchFamily="2" charset="2"/>
              <a:buChar char="Ø"/>
            </a:pPr>
            <a:r>
              <a:rPr lang="fr-FR" dirty="0"/>
              <a:t>Hypothermie maligne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/>
              <a:t>Pendaison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/>
              <a:t>Overdose</a:t>
            </a:r>
          </a:p>
          <a:p>
            <a:pPr lvl="1">
              <a:buFont typeface="Wingdings" pitchFamily="2" charset="2"/>
              <a:buChar char="Ø"/>
            </a:pPr>
            <a:endParaRPr lang="fr-FR" dirty="0"/>
          </a:p>
          <a:p>
            <a:r>
              <a:rPr lang="fr-FR" dirty="0"/>
              <a:t>Critère principal de jugement : survie à la sortie d’hospitalisation</a:t>
            </a:r>
          </a:p>
          <a:p>
            <a:r>
              <a:rPr lang="fr-FR" dirty="0"/>
              <a:t>Critères secondaires 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/>
              <a:t>Retour à rythme non </a:t>
            </a:r>
            <a:r>
              <a:rPr lang="fr-FR" dirty="0" err="1"/>
              <a:t>fibrillatoire</a:t>
            </a:r>
            <a:endParaRPr lang="fr-FR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/>
              <a:t>ROSC = retour à une circulation spontanée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/>
              <a:t>Bon pronostic neurologique à la sortie d’hospitalisation (Rankin ≤ 2)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7253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5B4C25-074E-8C6A-9CB1-F05C9AC87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Protocole d’intervention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C0FE08-5D4C-7E46-F6BA-3FD709810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RCP selon les recommandations de l’AHA</a:t>
            </a:r>
          </a:p>
          <a:p>
            <a:r>
              <a:rPr lang="fr-FR" dirty="0"/>
              <a:t>3 premiers CEE délivrés de manière classique en antérolatéral </a:t>
            </a:r>
          </a:p>
          <a:p>
            <a:r>
              <a:rPr lang="fr-FR" dirty="0"/>
              <a:t>Puis changement de stratégie (ou non) selon le groupe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580CD95-66EC-2111-3795-55470BE95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3579" y="0"/>
            <a:ext cx="55456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2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545B55-4B36-848A-5816-7A88C2E21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Resultats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E8E044B-574D-F9FD-C7BF-5C52236C66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988682"/>
            <a:ext cx="5803251" cy="4880636"/>
          </a:xfrm>
        </p:spPr>
      </p:pic>
      <p:pic>
        <p:nvPicPr>
          <p:cNvPr id="7" name="Image 6" descr="Une image contenant table&#10;&#10;Description générée automatiquement">
            <a:extLst>
              <a:ext uri="{FF2B5EF4-FFF2-40B4-BE49-F238E27FC236}">
                <a16:creationId xmlns:a16="http://schemas.microsoft.com/office/drawing/2014/main" id="{FB30184E-CC33-D009-C2BF-0F313BDCE6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3579" y="988682"/>
            <a:ext cx="6230391" cy="2208866"/>
          </a:xfrm>
          <a:prstGeom prst="rect">
            <a:avLst/>
          </a:prstGeom>
        </p:spPr>
      </p:pic>
      <p:pic>
        <p:nvPicPr>
          <p:cNvPr id="9" name="Image 8" descr="Une image contenant table&#10;&#10;Description générée automatiquement">
            <a:extLst>
              <a:ext uri="{FF2B5EF4-FFF2-40B4-BE49-F238E27FC236}">
                <a16:creationId xmlns:a16="http://schemas.microsoft.com/office/drawing/2014/main" id="{276579E5-D8CA-7273-239F-3938A94C06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4821" y="0"/>
            <a:ext cx="7882358" cy="689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3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12DC44-15BB-4BB1-5527-F0EE60911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Une image contenant table&#10;&#10;Description générée automatiquement">
            <a:extLst>
              <a:ext uri="{FF2B5EF4-FFF2-40B4-BE49-F238E27FC236}">
                <a16:creationId xmlns:a16="http://schemas.microsoft.com/office/drawing/2014/main" id="{441EF447-B3C5-F079-035B-805A0B0E24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5921" y="335666"/>
            <a:ext cx="9718335" cy="5487224"/>
          </a:xfrm>
        </p:spPr>
      </p:pic>
      <p:sp>
        <p:nvSpPr>
          <p:cNvPr id="6" name="Flèche vers la droite 5">
            <a:extLst>
              <a:ext uri="{FF2B5EF4-FFF2-40B4-BE49-F238E27FC236}">
                <a16:creationId xmlns:a16="http://schemas.microsoft.com/office/drawing/2014/main" id="{8B2ED24D-9AEB-FDEB-6082-A4146C542A73}"/>
              </a:ext>
            </a:extLst>
          </p:cNvPr>
          <p:cNvSpPr/>
          <p:nvPr/>
        </p:nvSpPr>
        <p:spPr>
          <a:xfrm rot="10800000">
            <a:off x="11136677" y="3078866"/>
            <a:ext cx="484842" cy="3009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Cadre 6">
            <a:extLst>
              <a:ext uri="{FF2B5EF4-FFF2-40B4-BE49-F238E27FC236}">
                <a16:creationId xmlns:a16="http://schemas.microsoft.com/office/drawing/2014/main" id="{557E9EED-88AF-336E-ED44-CB743C5D262B}"/>
              </a:ext>
            </a:extLst>
          </p:cNvPr>
          <p:cNvSpPr/>
          <p:nvPr/>
        </p:nvSpPr>
        <p:spPr>
          <a:xfrm>
            <a:off x="9572263" y="2928395"/>
            <a:ext cx="1321993" cy="300942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Cadre 7">
            <a:extLst>
              <a:ext uri="{FF2B5EF4-FFF2-40B4-BE49-F238E27FC236}">
                <a16:creationId xmlns:a16="http://schemas.microsoft.com/office/drawing/2014/main" id="{F8578235-4615-6D65-1470-F25F9E99FD19}"/>
              </a:ext>
            </a:extLst>
          </p:cNvPr>
          <p:cNvSpPr/>
          <p:nvPr/>
        </p:nvSpPr>
        <p:spPr>
          <a:xfrm>
            <a:off x="9572263" y="3229336"/>
            <a:ext cx="1321993" cy="300942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09838"/>
      </p:ext>
    </p:extLst>
  </p:cSld>
  <p:clrMapOvr>
    <a:masterClrMapping/>
  </p:clrMapOvr>
</p:sld>
</file>

<file path=ppt/theme/theme1.xml><?xml version="1.0" encoding="utf-8"?>
<a:theme xmlns:a="http://schemas.openxmlformats.org/drawingml/2006/main" name="CosineVTI">
  <a:themeElements>
    <a:clrScheme name="AnalogousFromLightSeedRightStep">
      <a:dk1>
        <a:srgbClr val="000000"/>
      </a:dk1>
      <a:lt1>
        <a:srgbClr val="FFFFFF"/>
      </a:lt1>
      <a:dk2>
        <a:srgbClr val="242541"/>
      </a:dk2>
      <a:lt2>
        <a:srgbClr val="E8E2E4"/>
      </a:lt2>
      <a:accent1>
        <a:srgbClr val="6CAC9C"/>
      </a:accent1>
      <a:accent2>
        <a:srgbClr val="60ADBB"/>
      </a:accent2>
      <a:accent3>
        <a:srgbClr val="7EA2D3"/>
      </a:accent3>
      <a:accent4>
        <a:srgbClr val="6C6DCD"/>
      </a:accent4>
      <a:accent5>
        <a:srgbClr val="A787D6"/>
      </a:accent5>
      <a:accent6>
        <a:srgbClr val="BC6CCD"/>
      </a:accent6>
      <a:hlink>
        <a:srgbClr val="AE697B"/>
      </a:hlink>
      <a:folHlink>
        <a:srgbClr val="7F7F7F"/>
      </a:folHlink>
    </a:clrScheme>
    <a:fontScheme name="Custom 50">
      <a:majorFont>
        <a:latin typeface="Grandview"/>
        <a:ea typeface=""/>
        <a:cs typeface=""/>
      </a:majorFont>
      <a:minorFont>
        <a:latin typeface="Grandvi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sineVTI" id="{4F4449D5-5E9D-4D83-9E2A-939F9CF20276}" vid="{03166EA1-370F-4321-A61E-8851365B431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1357</TotalTime>
  <Words>815</Words>
  <Application>Microsoft Macintosh PowerPoint</Application>
  <PresentationFormat>Grand écran</PresentationFormat>
  <Paragraphs>72</Paragraphs>
  <Slides>12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BlinkMacSystemFont</vt:lpstr>
      <vt:lpstr>Calibri</vt:lpstr>
      <vt:lpstr>Courier New</vt:lpstr>
      <vt:lpstr>Grandview</vt:lpstr>
      <vt:lpstr>Wingdings</vt:lpstr>
      <vt:lpstr>CosineVTI</vt:lpstr>
      <vt:lpstr>Présentation PowerPoint</vt:lpstr>
      <vt:lpstr>Introduction</vt:lpstr>
      <vt:lpstr>Présentation PowerPoint</vt:lpstr>
      <vt:lpstr>Présentation PowerPoint</vt:lpstr>
      <vt:lpstr>Methods</vt:lpstr>
      <vt:lpstr>Présentation PowerPoint</vt:lpstr>
      <vt:lpstr>Protocole d’intervention</vt:lpstr>
      <vt:lpstr>Resultats</vt:lpstr>
      <vt:lpstr>Présentation PowerPoint</vt:lpstr>
      <vt:lpstr>Discussion</vt:lpstr>
      <vt:lpstr>Discussion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Pierre-Louis Zartarian</dc:creator>
  <cp:lastModifiedBy>Pierre-Louis Zartarian</cp:lastModifiedBy>
  <cp:revision>10</cp:revision>
  <dcterms:created xsi:type="dcterms:W3CDTF">2022-11-23T12:29:23Z</dcterms:created>
  <dcterms:modified xsi:type="dcterms:W3CDTF">2022-11-25T11:23:09Z</dcterms:modified>
</cp:coreProperties>
</file>