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PT Sans Narrow" panose="020B0506020203020204" pitchFamily="34" charset="77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460F1D-251E-4E22-8C2B-075D3B179ACA}">
  <a:tblStyle styleId="{DB460F1D-251E-4E22-8C2B-075D3B179A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8"/>
  </p:normalViewPr>
  <p:slideViewPr>
    <p:cSldViewPr snapToGrid="0">
      <p:cViewPr varScale="1">
        <p:scale>
          <a:sx n="156" d="100"/>
          <a:sy n="156" d="100"/>
        </p:scale>
        <p:origin x="18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https://www.thebottomline.org.uk/summaries/team/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175bc165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b1175bc165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highlight>
                  <a:srgbClr val="DAC7FF"/>
                </a:highlight>
              </a:rPr>
              <a:t>-</a:t>
            </a:r>
            <a:r>
              <a:rPr lang="fr" sz="700">
                <a:solidFill>
                  <a:schemeClr val="dk1"/>
                </a:solidFill>
                <a:highlight>
                  <a:srgbClr val="DAC7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fr">
                <a:solidFill>
                  <a:schemeClr val="dk1"/>
                </a:solidFill>
                <a:highlight>
                  <a:srgbClr val="DAC7FF"/>
                </a:highlight>
              </a:rPr>
              <a:t>Pour un ratio (RR, OR…) : l’IC 95% ne comprend pas la valeur 1</a:t>
            </a:r>
            <a:endParaRPr>
              <a:solidFill>
                <a:schemeClr val="dk1"/>
              </a:solidFill>
              <a:highlight>
                <a:srgbClr val="DAC7FF"/>
              </a:highlight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highlight>
                  <a:srgbClr val="DAC7FF"/>
                </a:highlight>
              </a:rPr>
              <a:t>-</a:t>
            </a:r>
            <a:r>
              <a:rPr lang="fr" sz="700">
                <a:solidFill>
                  <a:schemeClr val="dk1"/>
                </a:solidFill>
                <a:highlight>
                  <a:srgbClr val="DAC7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fr">
                <a:solidFill>
                  <a:schemeClr val="dk1"/>
                </a:solidFill>
                <a:highlight>
                  <a:srgbClr val="DAC7FF"/>
                </a:highlight>
              </a:rPr>
              <a:t>Pour une différence : l’IC 95% ne comprend pas la valeur 0 (ex : RAR, RRR)</a:t>
            </a:r>
            <a:endParaRPr>
              <a:solidFill>
                <a:schemeClr val="dk1"/>
              </a:solidFill>
              <a:highlight>
                <a:srgbClr val="DAC7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b1175bc165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b1175bc165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Alpha : probabilité de conclure à tort à une différence, alors qu’elle n’existe pas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ITT : analyse de tous les patients randomisés, dans leur bras de randomisation initial, et des perdus de vue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Imputation multiple : r</a:t>
            </a:r>
            <a:r>
              <a:rPr lang="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emplacer les données manquantes en fonction des caractéristiques des patients perdus de vue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b1175bc165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b1175bc165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b85d5b347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b85d5b347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b1175bc165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b1175bc165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highlight>
                  <a:srgbClr val="DAC7FF"/>
                </a:highlight>
              </a:rPr>
              <a:t>-</a:t>
            </a:r>
            <a:r>
              <a:rPr lang="fr" sz="700">
                <a:solidFill>
                  <a:schemeClr val="dk1"/>
                </a:solidFill>
                <a:highlight>
                  <a:srgbClr val="DAC7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fr">
                <a:solidFill>
                  <a:schemeClr val="dk1"/>
                </a:solidFill>
                <a:highlight>
                  <a:srgbClr val="DAC7FF"/>
                </a:highlight>
              </a:rPr>
              <a:t>Pour un ratio (RR, OR…) : l’IC 95% ne comprend pas la valeur 1</a:t>
            </a:r>
            <a:endParaRPr>
              <a:solidFill>
                <a:schemeClr val="dk1"/>
              </a:solidFill>
              <a:highlight>
                <a:srgbClr val="DAC7FF"/>
              </a:highlight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highlight>
                  <a:srgbClr val="DAC7FF"/>
                </a:highlight>
              </a:rPr>
              <a:t>-</a:t>
            </a:r>
            <a:r>
              <a:rPr lang="fr" sz="700">
                <a:solidFill>
                  <a:schemeClr val="dk1"/>
                </a:solidFill>
                <a:highlight>
                  <a:srgbClr val="DAC7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fr">
                <a:solidFill>
                  <a:schemeClr val="dk1"/>
                </a:solidFill>
                <a:highlight>
                  <a:srgbClr val="DAC7FF"/>
                </a:highlight>
              </a:rPr>
              <a:t>Pour une différence : l’IC 95% ne comprend pas la valeur 0 (ex : RAR, RRR)</a:t>
            </a:r>
            <a:endParaRPr>
              <a:solidFill>
                <a:schemeClr val="dk1"/>
              </a:solidFill>
              <a:highlight>
                <a:srgbClr val="DAC7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b1175bc165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b1175bc165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b85d5b347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b85d5b347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Randomisation : assure a priori une répartition équilibrée et homogène des potentiels facteurs de confusion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ITT :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fr" sz="900"/>
              <a:t>Évite le biais de sélection d’attrition &gt; prise en compte de l’ensemble des perdus de vue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fr" sz="900"/>
              <a:t>Reflet plus pragmatique de la vraie vie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10% d’exclus : trop de critères d’exclusion ? Diminution de la validité externe</a:t>
            </a:r>
            <a:endParaRPr sz="9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b85d5b347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b85d5b347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b1175bc165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b1175bc165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b1175bc165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b1175bc165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1175bc1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1175bc1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- Atteintes neuromusculaires acquises en réanimation : fréquentes ; membres et muscles respiratoires</a:t>
            </a:r>
            <a:endParaRPr sz="9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r" sz="900" u="sng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Conséquences</a:t>
            </a: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: difficultés de sevrage de la VM, augmentation de la durée de séjour en réanimation et à l’hopital, dégradation de la qualité de vie à moyen et long terme</a:t>
            </a:r>
            <a:endParaRPr sz="9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r" sz="900" u="sng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Mécanismes</a:t>
            </a: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: polyneuropathie sensitivo-motrice et/ou atteinte des muscles squelettiques</a:t>
            </a:r>
            <a:endParaRPr sz="9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- Allaitement/ immobilisation : rôle délétère avec atteintes musculo-squelettiques</a:t>
            </a:r>
            <a:endParaRPr sz="9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 u="sng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Comment définir la mobilisation précoce en réanimation</a:t>
            </a: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9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- Niveau de preuve : très peu d’études randomisées et contrôlées, </a:t>
            </a:r>
            <a:r>
              <a:rPr lang="fr" sz="900" b="1">
                <a:solidFill>
                  <a:srgbClr val="222222"/>
                </a:solidFill>
                <a:highlight>
                  <a:srgbClr val="F6B26B"/>
                </a:highlight>
                <a:latin typeface="Calibri"/>
                <a:ea typeface="Calibri"/>
                <a:cs typeface="Calibri"/>
                <a:sym typeface="Calibri"/>
              </a:rPr>
              <a:t>avec de nombreux critères d’exclusion, des techniques et des critères de jugement différents</a:t>
            </a: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&gt; MAIS toutes en faveur d’une mobilisation précoce des patients en réanimation</a:t>
            </a:r>
            <a:endParaRPr sz="9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- Définition de la mobilisation : série de mouvements planifiés de manière séquentielle</a:t>
            </a:r>
            <a:endParaRPr sz="9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- Types de mobilisation : passive, active, active-aidée, postures, électrostimulation</a:t>
            </a:r>
            <a:endParaRPr sz="9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r" sz="900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 Effets :</a:t>
            </a:r>
            <a:r>
              <a:rPr lang="fr" sz="900" b="1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 stimule la ventilation, la perfusion centrale et périphérique, la circulation, le métabolisme, l’état de conscience ; aide à prévenir la stase veineuse et la TVP</a:t>
            </a:r>
            <a:endParaRPr sz="900" b="1">
              <a:solidFill>
                <a:schemeClr val="dk1"/>
              </a:solidFill>
              <a:highlight>
                <a:srgbClr val="B6D7A8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r" sz="900">
                <a:solidFill>
                  <a:srgbClr val="222222"/>
                </a:solidFill>
                <a:highlight>
                  <a:srgbClr val="A4C2F4"/>
                </a:highlight>
                <a:latin typeface="Calibri"/>
                <a:ea typeface="Calibri"/>
                <a:cs typeface="Calibri"/>
                <a:sym typeface="Calibri"/>
              </a:rPr>
              <a:t> A commencer dans les 24-48h en dehors des contre-indications : </a:t>
            </a:r>
            <a:endParaRPr sz="900">
              <a:solidFill>
                <a:srgbClr val="222222"/>
              </a:solidFill>
              <a:highlight>
                <a:srgbClr val="A4C2F4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 b="1">
                <a:solidFill>
                  <a:srgbClr val="222222"/>
                </a:solidFill>
                <a:highlight>
                  <a:srgbClr val="A4C2F4"/>
                </a:highlight>
                <a:latin typeface="Calibri"/>
                <a:ea typeface="Calibri"/>
                <a:cs typeface="Calibri"/>
                <a:sym typeface="Calibri"/>
              </a:rPr>
              <a:t>Atrophie musculaire : débute dès les premiers jours de ventilation, moins importante si mobilisation</a:t>
            </a:r>
            <a:endParaRPr sz="900" b="1">
              <a:solidFill>
                <a:srgbClr val="222222"/>
              </a:solidFill>
              <a:highlight>
                <a:srgbClr val="A4C2F4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- Tous les patients sont concernés sauf situation aiguë non contrôlée ou risque iatrogène significatif lié au mode de mobilisation</a:t>
            </a:r>
            <a:endParaRPr sz="9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Exclusion : altération antérieure de l’autonomie et/ou pathologies neuromusculaires (restrictions liées aux critères de jugement ut</a:t>
            </a:r>
            <a:r>
              <a:rPr lang="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ilisés)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- Objectifs : diminution de la durée de la ventilation et de séjour en réanimation, durée de séjour à l’hopital, risque de réadmission en réanimation, amélioration de l’indépendance fonctionnelle et de la qualité de vie</a:t>
            </a:r>
            <a:endParaRPr sz="900">
              <a:solidFill>
                <a:schemeClr val="dk1"/>
              </a:solidFill>
              <a:highlight>
                <a:srgbClr val="FFF2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Programme progr</a:t>
            </a: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essif</a:t>
            </a:r>
            <a:endParaRPr sz="9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- Fréquence :  1-3 sessions journalières, 5 à 7 jours par semaine</a:t>
            </a:r>
            <a:endParaRPr sz="9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Sédation minimale : favorise la mobilisation active</a:t>
            </a:r>
            <a:endParaRPr sz="9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b85d5b34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b85d5b34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1175bc165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1175bc165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85d5b347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b85d5b347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Clause d’ambivalence :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Stabilité cardio-vasculaire suffisante pour que la mobilisation soit possible : 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fr" sz="900"/>
              <a:t>ø Arythmie nécessitant un support pharmacologique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fr" sz="900"/>
              <a:t>ø Rythme ventriculaire &gt; 150 bpm</a:t>
            </a:r>
            <a:endParaRPr sz="9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 sz="900"/>
              <a:t>ø Lactatémie </a:t>
            </a:r>
            <a:r>
              <a:rPr lang="fr" sz="1000"/>
              <a:t>≥ 4 mmol/L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fr" sz="1000"/>
              <a:t>ø NAD/ adrénaline ≥ 0,2 micromol/kg/min OU augmentation de 25% dans les 6h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fr" sz="1000"/>
              <a:t>Index cardiaque ≥ 2 L/min/m2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fr" sz="1000"/>
              <a:t>Pas d’ECMO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Fonction respiratoire permettant la mobilisation : FiO2 ≥ 60%, PEP ≥ 16 ; NO, alitement, bloqueurs musculaires, prostacycline, ECMO, High Frequency Oscillation Ventilation (petits volumes de 1-2 mL/kg à une grande FR 3-15/ secondes) ; RR ≥ 45 bpm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Exclusion criteria</a:t>
            </a:r>
            <a:endParaRPr sz="100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fr" sz="800">
                <a:solidFill>
                  <a:schemeClr val="dk1"/>
                </a:solidFill>
              </a:rPr>
              <a:t>Dependent for activities of daily living in the month prior to current ICU admission (gait aids are acceptable).</a:t>
            </a:r>
            <a:endParaRPr sz="80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fr" sz="800">
                <a:solidFill>
                  <a:schemeClr val="dk1"/>
                </a:solidFill>
              </a:rPr>
              <a:t>Documented cognitive impairment.</a:t>
            </a:r>
            <a:endParaRPr sz="80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fr" sz="800">
                <a:solidFill>
                  <a:schemeClr val="dk1"/>
                </a:solidFill>
              </a:rPr>
              <a:t>Proven or suspected acute primary brain pathology (e.g. traumatic brain injury, stroke,</a:t>
            </a:r>
            <a:br>
              <a:rPr lang="fr" sz="800">
                <a:solidFill>
                  <a:schemeClr val="dk1"/>
                </a:solidFill>
              </a:rPr>
            </a:br>
            <a:r>
              <a:rPr lang="fr" sz="800">
                <a:solidFill>
                  <a:schemeClr val="dk1"/>
                </a:solidFill>
              </a:rPr>
              <a:t>hypoxic brain injury).</a:t>
            </a:r>
            <a:endParaRPr sz="80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fr" sz="800">
                <a:solidFill>
                  <a:schemeClr val="dk1"/>
                </a:solidFill>
              </a:rPr>
              <a:t>Proven or suspected spinal cord injury or other neuromuscular disease that will result in</a:t>
            </a:r>
            <a:br>
              <a:rPr lang="fr" sz="800">
                <a:solidFill>
                  <a:schemeClr val="dk1"/>
                </a:solidFill>
              </a:rPr>
            </a:br>
            <a:r>
              <a:rPr lang="fr" sz="800">
                <a:solidFill>
                  <a:schemeClr val="dk1"/>
                </a:solidFill>
              </a:rPr>
              <a:t>permanent or prolonged weakness (not including ICU acquired weakness).</a:t>
            </a:r>
            <a:endParaRPr sz="80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fr" sz="800">
                <a:solidFill>
                  <a:schemeClr val="dk1"/>
                </a:solidFill>
              </a:rPr>
              <a:t>Has rest in bed orders and/or has bilateral non-weight bearing orders for the lower limbs.</a:t>
            </a:r>
            <a:endParaRPr sz="80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fr" sz="800">
                <a:solidFill>
                  <a:schemeClr val="dk1"/>
                </a:solidFill>
              </a:rPr>
              <a:t>Life expectancy less than 180 days due to a chronic or underlying medical condition.</a:t>
            </a:r>
            <a:endParaRPr sz="80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fr" sz="800">
                <a:solidFill>
                  <a:schemeClr val="dk1"/>
                </a:solidFill>
              </a:rPr>
              <a:t>Death is deemed inevitable as a result of the current illness and either the patient or treating</a:t>
            </a:r>
            <a:br>
              <a:rPr lang="fr" sz="800">
                <a:solidFill>
                  <a:schemeClr val="dk1"/>
                </a:solidFill>
              </a:rPr>
            </a:br>
            <a:r>
              <a:rPr lang="fr" sz="800">
                <a:solidFill>
                  <a:schemeClr val="dk1"/>
                </a:solidFill>
              </a:rPr>
              <a:t>clinical or substitute decision maker are not committed to full active treatment.</a:t>
            </a:r>
            <a:endParaRPr sz="80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fr" sz="800">
                <a:solidFill>
                  <a:schemeClr val="dk1"/>
                </a:solidFill>
              </a:rPr>
              <a:t>Unable to communicate in the official local language.</a:t>
            </a:r>
            <a:endParaRPr sz="80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fr" sz="800">
                <a:solidFill>
                  <a:schemeClr val="dk1"/>
                </a:solidFill>
              </a:rPr>
              <a:t>This is not the first ICU admission in the index hospital admission.</a:t>
            </a:r>
            <a:endParaRPr sz="80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fr" sz="800">
                <a:solidFill>
                  <a:schemeClr val="dk1"/>
                </a:solidFill>
              </a:rPr>
              <a:t>Fulfilled all inclusion criteria and none of the exclusion criteria ≥72 hours.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1"/>
                </a:solidFill>
              </a:rPr>
              <a:t>Scores on the Acute Physiology and Chronic Health Evaluation (APACHE) II range from 0 to 71, with higher scores indicating more severe disease and a higher risk of death. (T°, PA, FC, FR, O2, pH artériel, K, Na, Créat, Ht, …)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b1175bc165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b1175bc165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Clinical Frailty Scale : 1 = very fit / 9 = terminally ill ; 3 = managing well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Functional Comorbidity Index : nombre de maladies existantes, sur 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WHODAS : World Health Organizaition Disability Assessment Schedule : 0 = pas de difficulté / 4 = difficulté extrême ; pour chaque fonctions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ICU 9,9 : peuvent marcher indépendamment avec une aid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b1175bc165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b1175bc165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2136750" y="2850050"/>
            <a:ext cx="48705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fr" sz="1400"/>
              <a:t>Biblio - service de réanimation médicale</a:t>
            </a:r>
            <a:endParaRPr sz="140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fr" sz="1400"/>
              <a:t>Colette BLIEK</a:t>
            </a:r>
            <a:endParaRPr sz="140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fr" sz="1400"/>
              <a:t>Interne de MIR - 1er semestre</a:t>
            </a:r>
            <a:endParaRPr sz="1400"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575" y="1194750"/>
            <a:ext cx="5571599" cy="11724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" name="Google Shape;68;p13"/>
          <p:cNvSpPr txBox="1"/>
          <p:nvPr/>
        </p:nvSpPr>
        <p:spPr>
          <a:xfrm>
            <a:off x="4920050" y="2394750"/>
            <a:ext cx="1947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Publié le 26 Octobre 2022 </a:t>
            </a:r>
            <a:endParaRPr sz="1100" i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9500" y="1194750"/>
            <a:ext cx="1411375" cy="144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47097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u="sng"/>
              <a:t>Activité et mobilisation</a:t>
            </a:r>
            <a:r>
              <a:rPr lang="fr"/>
              <a:t> : 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25" y="1166625"/>
            <a:ext cx="4596625" cy="310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5867550" y="1528950"/>
            <a:ext cx="2834100" cy="20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000" u="sng">
                <a:solidFill>
                  <a:schemeClr val="dk2"/>
                </a:solidFill>
              </a:rPr>
              <a:t>ICU mobility scale (IMS)</a:t>
            </a:r>
            <a:endParaRPr sz="1000" u="sng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000">
                <a:solidFill>
                  <a:schemeClr val="dk2"/>
                </a:solidFill>
              </a:rPr>
              <a:t>IMS 3 (sitting on the edge of the bed)</a:t>
            </a:r>
            <a:br>
              <a:rPr lang="fr" sz="1000">
                <a:solidFill>
                  <a:schemeClr val="dk2"/>
                </a:solidFill>
              </a:rPr>
            </a:br>
            <a:r>
              <a:rPr lang="fr" sz="1000">
                <a:solidFill>
                  <a:schemeClr val="dk2"/>
                </a:solidFill>
              </a:rPr>
              <a:t>IMS 4 (standing)</a:t>
            </a:r>
            <a:br>
              <a:rPr lang="fr" sz="1000">
                <a:solidFill>
                  <a:schemeClr val="dk2"/>
                </a:solidFill>
              </a:rPr>
            </a:br>
            <a:r>
              <a:rPr lang="fr" sz="1000">
                <a:solidFill>
                  <a:schemeClr val="dk2"/>
                </a:solidFill>
              </a:rPr>
              <a:t>IMS 5 (transferring from bed to chair)</a:t>
            </a:r>
            <a:br>
              <a:rPr lang="fr" sz="1000">
                <a:solidFill>
                  <a:schemeClr val="dk2"/>
                </a:solidFill>
              </a:rPr>
            </a:br>
            <a:r>
              <a:rPr lang="fr" sz="1000">
                <a:solidFill>
                  <a:schemeClr val="dk2"/>
                </a:solidFill>
              </a:rPr>
              <a:t>IMS 6 (marching in place)</a:t>
            </a:r>
            <a:br>
              <a:rPr lang="fr" sz="1000">
                <a:solidFill>
                  <a:schemeClr val="dk2"/>
                </a:solidFill>
              </a:rPr>
            </a:br>
            <a:r>
              <a:rPr lang="fr" sz="1000">
                <a:solidFill>
                  <a:schemeClr val="dk2"/>
                </a:solidFill>
              </a:rPr>
              <a:t>IMS 7 (walking with assistance of ≥2 people)</a:t>
            </a:r>
            <a:br>
              <a:rPr lang="fr" sz="1000">
                <a:solidFill>
                  <a:schemeClr val="dk2"/>
                </a:solidFill>
              </a:rPr>
            </a:br>
            <a:r>
              <a:rPr lang="fr" sz="1000">
                <a:solidFill>
                  <a:schemeClr val="dk2"/>
                </a:solidFill>
              </a:rPr>
              <a:t>IMS 8 (walking with the assistance of 1 person)</a:t>
            </a:r>
            <a:br>
              <a:rPr lang="fr" sz="1000">
                <a:solidFill>
                  <a:schemeClr val="dk2"/>
                </a:solidFill>
              </a:rPr>
            </a:br>
            <a:r>
              <a:rPr lang="fr" sz="1000">
                <a:solidFill>
                  <a:schemeClr val="dk2"/>
                </a:solidFill>
              </a:rPr>
              <a:t>IMS 9 (walking independently with a gait aid)</a:t>
            </a:r>
            <a:br>
              <a:rPr lang="fr" sz="1000">
                <a:solidFill>
                  <a:schemeClr val="dk2"/>
                </a:solidFill>
              </a:rPr>
            </a:br>
            <a:r>
              <a:rPr lang="fr" sz="1000">
                <a:solidFill>
                  <a:schemeClr val="dk2"/>
                </a:solidFill>
              </a:rPr>
              <a:t>IMS 10 (walking independently without a gait aid)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5386150" y="2815400"/>
            <a:ext cx="174300" cy="115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5386150" y="3272600"/>
            <a:ext cx="174300" cy="115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5386150" y="3729800"/>
            <a:ext cx="174300" cy="115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5386150" y="4080725"/>
            <a:ext cx="174300" cy="115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697125" y="1892825"/>
            <a:ext cx="92400" cy="888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697125" y="2121425"/>
            <a:ext cx="92400" cy="888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697125" y="2350025"/>
            <a:ext cx="92400" cy="888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697125" y="3416825"/>
            <a:ext cx="92400" cy="888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697125" y="3897100"/>
            <a:ext cx="92400" cy="888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3285050" y="2298725"/>
            <a:ext cx="2038200" cy="1914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311700" y="518125"/>
            <a:ext cx="8520600" cy="47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Analyse statistique</a:t>
            </a:r>
            <a:r>
              <a:rPr lang="fr"/>
              <a:t> 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Calcul de la taille de l’échantillon : </a:t>
            </a:r>
            <a:r>
              <a:rPr lang="fr" b="1"/>
              <a:t>750 patients</a:t>
            </a:r>
            <a:r>
              <a:rPr lang="fr"/>
              <a:t>, pour une puissance de 90% pour détecter une différence entre les groupes à J7, avec un risque alpha bilatéral de 0,05, avec </a:t>
            </a:r>
            <a:endParaRPr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15% d’inflation pour la distribution non paramétrique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5% de perdus de vue</a:t>
            </a:r>
            <a:endParaRPr sz="150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Calcul basé sur des déviations standards du résultat primaire de l’étude pilote</a:t>
            </a:r>
            <a:endParaRPr sz="15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 b="1"/>
              <a:t>Intention de traiter 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Pas d’ajustement des comparaisons multiples : pas de valeurs de P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reportées pour les résultats secondaires, résultats exploratoires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 b="1"/>
              <a:t>Imputation multiple</a:t>
            </a:r>
            <a:r>
              <a:rPr lang="fr"/>
              <a:t> pour les données manquantes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311700" y="313200"/>
            <a:ext cx="8520600" cy="45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/>
              <a:t>Résultats</a:t>
            </a:r>
            <a:r>
              <a:rPr lang="fr" sz="1600"/>
              <a:t> : 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600"/>
              <a:t>1/ </a:t>
            </a:r>
            <a:r>
              <a:rPr lang="fr" sz="1600" b="1"/>
              <a:t>Primaire</a:t>
            </a:r>
            <a:r>
              <a:rPr lang="fr" sz="1600"/>
              <a:t> : nombre de jour où le patient est vivant et sorti de l'hôpital à J180</a:t>
            </a:r>
            <a:endParaRPr sz="1600"/>
          </a:p>
          <a:p>
            <a:pPr marL="457200" lvl="0" indent="-322580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fr" sz="1600"/>
              <a:t>Si décès avant J180 : considéré comme 0 jour vivant et sorti de l'hôpital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600"/>
              <a:t>2/ </a:t>
            </a:r>
            <a:r>
              <a:rPr lang="fr" sz="1600" b="1"/>
              <a:t>Secondaires</a:t>
            </a:r>
            <a:r>
              <a:rPr lang="fr" sz="1600"/>
              <a:t> : </a:t>
            </a:r>
            <a:endParaRPr sz="1600"/>
          </a:p>
          <a:p>
            <a:pPr marL="457200" lvl="0" indent="-322580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fr" sz="1600"/>
              <a:t>Mortalité à J180</a:t>
            </a: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1600"/>
              <a:t>Nombre de jour sans VM entre J0 et J28</a:t>
            </a:r>
            <a:endParaRPr sz="1600"/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1200"/>
              <a:t>Si décès avant J28 : considéré comme 0 jour sans VM</a:t>
            </a:r>
            <a:endParaRPr sz="12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1600"/>
              <a:t>Nombre de jour sorti des soins intensifs entre J0 et J28</a:t>
            </a: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1600"/>
              <a:t>Résultats rapportés par les patients : qualité de vie, fonctionnalité à J180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600" u="sng"/>
              <a:t>Échelles utilisées</a:t>
            </a:r>
            <a:r>
              <a:rPr lang="fr" sz="1600"/>
              <a:t> : </a:t>
            </a:r>
            <a:endParaRPr sz="1600"/>
          </a:p>
          <a:p>
            <a:pPr marL="457200" marR="0" lvl="0" indent="-32258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fr" sz="1600"/>
              <a:t>5Q-5D-5L : qualité de vie en lien avec la santé</a:t>
            </a:r>
            <a:endParaRPr sz="1600"/>
          </a:p>
          <a:p>
            <a:pPr marL="457200" marR="0" lvl="0" indent="-3225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1600"/>
              <a:t>EQ Visual Analogue Scale : santé perçue par le patient, de 0 à 100 (meilleur niveau de santé)</a:t>
            </a:r>
            <a:endParaRPr sz="1600"/>
          </a:p>
          <a:p>
            <a:pPr marL="457200" marR="0" lvl="0" indent="-3225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1600"/>
              <a:t>ALD : Activities of Daily Living</a:t>
            </a:r>
            <a:endParaRPr sz="1600"/>
          </a:p>
          <a:p>
            <a:pPr marL="457200" marR="0" lvl="0" indent="-3225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1600"/>
              <a:t>IALD : Instrumental Activities of Daily Living </a:t>
            </a:r>
            <a:endParaRPr sz="1600"/>
          </a:p>
          <a:p>
            <a:pPr marL="457200" marR="0" lvl="0" indent="-3225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1600"/>
              <a:t>WHODAS 2.0  World Health Organization Disability Assessment Schedule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Résultats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380900" y="1773750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750 patients randomisés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/>
              <a:t>Mobilisation précoce : 372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500"/>
              <a:t>Soins habituels : 378 </a:t>
            </a:r>
            <a:endParaRPr sz="1500"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725" y="191037"/>
            <a:ext cx="4259676" cy="476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196375" y="775550"/>
            <a:ext cx="34911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/>
              <a:t>Résultat primaire</a:t>
            </a:r>
            <a:r>
              <a:rPr lang="fr" sz="1600"/>
              <a:t> : </a:t>
            </a:r>
            <a:endParaRPr sz="1600"/>
          </a:p>
          <a:p>
            <a:pPr marL="457200" marR="0" lvl="0" indent="-3073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1600" b="1"/>
              <a:t>Non significatif</a:t>
            </a:r>
            <a:endParaRPr sz="1600" b="1"/>
          </a:p>
          <a:p>
            <a:pPr marL="457200" marR="0" lvl="0" indent="-3073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1600"/>
              <a:t>Résultat consistant avec les différentes analyses</a:t>
            </a:r>
            <a:endParaRPr sz="1600"/>
          </a:p>
          <a:p>
            <a:pPr marL="457200" marR="0" lvl="0" indent="-3073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1600"/>
              <a:t>Sous-groupes: pas de différence</a:t>
            </a:r>
            <a:endParaRPr sz="16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/>
              <a:t>Résultats secondaires</a:t>
            </a:r>
            <a:r>
              <a:rPr lang="fr" sz="1600"/>
              <a:t> : </a:t>
            </a:r>
            <a:r>
              <a:rPr lang="fr" sz="1600" b="1"/>
              <a:t>pas de différence </a:t>
            </a:r>
            <a:r>
              <a:rPr lang="fr" sz="1600"/>
              <a:t>pour :</a:t>
            </a:r>
            <a:endParaRPr sz="1600"/>
          </a:p>
          <a:p>
            <a:pPr marL="457200" marR="0" lvl="0" indent="-3073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1600"/>
              <a:t>Décès à J180</a:t>
            </a:r>
            <a:endParaRPr sz="1600"/>
          </a:p>
          <a:p>
            <a:pPr marL="457200" marR="0" lvl="0" indent="-3073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1600"/>
              <a:t>Nombre de jour sans ventilation</a:t>
            </a:r>
            <a:endParaRPr sz="1600"/>
          </a:p>
          <a:p>
            <a:pPr marL="457200" marR="0" lvl="0" indent="-3073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1600"/>
              <a:t>Nombre de jours hors ICU</a:t>
            </a:r>
            <a:endParaRPr sz="1600"/>
          </a:p>
          <a:p>
            <a:pPr marL="457200" marR="0" lvl="0" indent="-3073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1600"/>
              <a:t>Résultats fonctionnels à J180</a:t>
            </a:r>
            <a:endParaRPr sz="16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u="sng"/>
              <a:t>Résultats sur la sécurité</a:t>
            </a:r>
            <a:r>
              <a:rPr lang="fr" sz="1600" b="1"/>
              <a:t> : plus d’EI si mobilisation précoce </a:t>
            </a:r>
            <a:r>
              <a:rPr lang="fr" sz="1600"/>
              <a:t>que si soins habituels</a:t>
            </a:r>
            <a:endParaRPr sz="1600"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5150" y="148200"/>
            <a:ext cx="5044626" cy="45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/>
          <p:nvPr/>
        </p:nvSpPr>
        <p:spPr>
          <a:xfrm>
            <a:off x="8635750" y="916425"/>
            <a:ext cx="310200" cy="116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6"/>
          <p:cNvSpPr/>
          <p:nvPr/>
        </p:nvSpPr>
        <p:spPr>
          <a:xfrm>
            <a:off x="8635750" y="2592825"/>
            <a:ext cx="310200" cy="116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6"/>
          <p:cNvSpPr/>
          <p:nvPr/>
        </p:nvSpPr>
        <p:spPr>
          <a:xfrm>
            <a:off x="8635750" y="2821425"/>
            <a:ext cx="310200" cy="116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6"/>
          <p:cNvSpPr/>
          <p:nvPr/>
        </p:nvSpPr>
        <p:spPr>
          <a:xfrm>
            <a:off x="6416975" y="2576625"/>
            <a:ext cx="620700" cy="20715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6"/>
          <p:cNvSpPr/>
          <p:nvPr/>
        </p:nvSpPr>
        <p:spPr>
          <a:xfrm>
            <a:off x="7797075" y="1266750"/>
            <a:ext cx="757800" cy="499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6"/>
          <p:cNvSpPr/>
          <p:nvPr/>
        </p:nvSpPr>
        <p:spPr>
          <a:xfrm>
            <a:off x="7797075" y="1879450"/>
            <a:ext cx="757800" cy="6129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311700" y="3412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Discussion</a:t>
            </a: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i="1" u="sng">
                <a:latin typeface="Calibri"/>
                <a:ea typeface="Calibri"/>
                <a:cs typeface="Calibri"/>
                <a:sym typeface="Calibri"/>
              </a:rPr>
              <a:t>Meta-analysis</a:t>
            </a:r>
            <a:r>
              <a:rPr lang="fr" sz="1200"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fr" sz="1200" b="1">
                <a:latin typeface="Calibri"/>
                <a:ea typeface="Calibri"/>
                <a:cs typeface="Calibri"/>
                <a:sym typeface="Calibri"/>
              </a:rPr>
              <a:t>augmentation du nombre de jours où les patients sont vivants et hors de l'hôpital à J180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" sz="70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Mais grande variation de l’intensité et de la durée de la mobilisation dans les groupes contrôles + petits échantillons + utilisation de contrôles historiques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i="1" u="sng">
                <a:latin typeface="Calibri"/>
                <a:ea typeface="Calibri"/>
                <a:cs typeface="Calibri"/>
                <a:sym typeface="Calibri"/>
              </a:rPr>
              <a:t>Étude sur les patients traités dans les unités de soins intensifs médicales</a:t>
            </a:r>
            <a:r>
              <a:rPr lang="fr" sz="1200">
                <a:latin typeface="Calibri"/>
                <a:ea typeface="Calibri"/>
                <a:cs typeface="Calibri"/>
                <a:sym typeface="Calibri"/>
              </a:rPr>
              <a:t> : la mobilisation active associée à une interruption des sédations = </a:t>
            </a:r>
            <a:r>
              <a:rPr lang="fr" sz="1200" b="1">
                <a:latin typeface="Calibri"/>
                <a:ea typeface="Calibri"/>
                <a:cs typeface="Calibri"/>
                <a:sym typeface="Calibri"/>
              </a:rPr>
              <a:t>augmentation du niveau d’indépendance à la sortie de l'hôpital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" sz="70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MAIS commence la mobilisation à de bas niveaux d’activité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" sz="70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fr" sz="1100" i="1">
                <a:latin typeface="Arial"/>
                <a:ea typeface="Arial"/>
                <a:cs typeface="Arial"/>
                <a:sym typeface="Arial"/>
              </a:rPr>
              <a:t>Dans notre étude : on essaie de commencer la mobilisation au plus haut niveau d’activité possible</a:t>
            </a:r>
            <a:endParaRPr sz="11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i="1" u="sng">
                <a:latin typeface="Calibri"/>
                <a:ea typeface="Calibri"/>
                <a:cs typeface="Calibri"/>
                <a:sym typeface="Calibri"/>
              </a:rPr>
              <a:t>Étude sur les patients pris en charge dans les unités de soins intensifs chirurgicales</a:t>
            </a:r>
            <a:r>
              <a:rPr lang="fr" sz="1200"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fr" sz="1200" b="1">
                <a:latin typeface="Calibri"/>
                <a:ea typeface="Calibri"/>
                <a:cs typeface="Calibri"/>
                <a:sym typeface="Calibri"/>
              </a:rPr>
              <a:t>réduction de la durée d’hospitalisation dans l’ICU + augmentation de la mobilité fonctionnelle à la sortie de l'hôpital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" sz="70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MAIS plus d'événements indésirables, plus de mortalité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i="1" u="sng">
                <a:latin typeface="Calibri"/>
                <a:ea typeface="Calibri"/>
                <a:cs typeface="Calibri"/>
                <a:sym typeface="Calibri"/>
              </a:rPr>
              <a:t>Trois études randomisées, récentes</a:t>
            </a:r>
            <a:endParaRPr sz="1200" i="1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" sz="70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2 = physiothérapie intensive VS soins habituels : </a:t>
            </a:r>
            <a:r>
              <a:rPr lang="fr" sz="1100" b="1">
                <a:latin typeface="Arial"/>
                <a:ea typeface="Arial"/>
                <a:cs typeface="Arial"/>
                <a:sym typeface="Arial"/>
              </a:rPr>
              <a:t>pas de différence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 sur la fonction physique à 1M et 6M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" sz="70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1 = réhabilitation standardisée VS soins habituels, dans une ICU, chez les adultes avec DRA : </a:t>
            </a:r>
            <a:r>
              <a:rPr lang="fr" sz="1100" b="1">
                <a:latin typeface="Arial"/>
                <a:ea typeface="Arial"/>
                <a:cs typeface="Arial"/>
                <a:sym typeface="Arial"/>
              </a:rPr>
              <a:t>pas de différence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 sur la durée de l’hospitalisation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28"/>
          <p:cNvGraphicFramePr/>
          <p:nvPr/>
        </p:nvGraphicFramePr>
        <p:xfrm>
          <a:off x="381525" y="136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{DB460F1D-251E-4E22-8C2B-075D3B179ACA}</a:tableStyleId>
              </a:tblPr>
              <a:tblGrid>
                <a:gridCol w="78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200"/>
                        <a:t>+</a:t>
                      </a:r>
                      <a:endParaRPr sz="2200"/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Randomisée</a:t>
                      </a:r>
                      <a:b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fr" sz="1300" b="1" u="sng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Validité externe</a:t>
                      </a:r>
                      <a: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: multicentrique, international</a:t>
                      </a:r>
                      <a:b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fr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Peu de violation du protocole</a:t>
                      </a:r>
                      <a: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r>
                        <a:rPr lang="fr" sz="1300" i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“Compliance with the intervention was high”</a:t>
                      </a:r>
                      <a:br>
                        <a:rPr lang="fr" sz="1300" i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fr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Peu de perdus de vue</a:t>
                      </a:r>
                      <a: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: </a:t>
                      </a:r>
                      <a:r>
                        <a:rPr lang="fr" sz="1300" i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résultats primaires disponibles pour 99,6% des patients</a:t>
                      </a:r>
                      <a:br>
                        <a:rPr lang="fr" sz="1300" i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Différentes physiothérapies et différents niveaux de </a:t>
                      </a:r>
                      <a:r>
                        <a:rPr lang="fr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mobilisation</a:t>
                      </a:r>
                      <a: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selon les groupes</a:t>
                      </a:r>
                      <a:b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Bonne évaluation et enregistrement des </a:t>
                      </a:r>
                      <a:r>
                        <a:rPr lang="fr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effets secondaires</a:t>
                      </a:r>
                      <a:endParaRPr sz="1100"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0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200"/>
                        <a:t>-</a:t>
                      </a:r>
                      <a:endParaRPr sz="2200"/>
                    </a:p>
                  </a:txBody>
                  <a:tcPr marL="91425" marR="91425" marT="91425" marB="91425" anchor="ctr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Ouvert</a:t>
                      </a:r>
                      <a:br>
                        <a:rPr lang="fr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Possible biais de surveillance (différence d’EI)</a:t>
                      </a:r>
                      <a:b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10% </a:t>
                      </a:r>
                      <a:r>
                        <a:rPr lang="fr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exclus</a:t>
                      </a:r>
                      <a: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ou non pas participé à la randomisation</a:t>
                      </a:r>
                      <a:b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Dans le groupe mobilisation précoce : beaucoup n’ont pas eu de mobilisation</a:t>
                      </a:r>
                      <a:b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Dans le groupe “PEC habituelle”: plus grande augmentation du niveau de mobilisation (IMS)</a:t>
                      </a:r>
                      <a:b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Les </a:t>
                      </a:r>
                      <a:r>
                        <a:rPr lang="fr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soins post-soins intensifs</a:t>
                      </a:r>
                      <a:r>
                        <a:rPr lang="fr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ne sont pas décrits</a:t>
                      </a:r>
                      <a:endParaRPr sz="11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311700" y="4397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34340" algn="l" rtl="0">
              <a:spcBef>
                <a:spcPts val="0"/>
              </a:spcBef>
              <a:spcAft>
                <a:spcPts val="0"/>
              </a:spcAft>
              <a:buSzPct val="100000"/>
              <a:buChar char="+"/>
            </a:pPr>
            <a:r>
              <a:rPr lang="fr"/>
              <a:t>&amp; - de l’étude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311700" y="4320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462950" y="1324000"/>
            <a:ext cx="8415600" cy="29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fr" sz="1625"/>
              <a:t>La mobilisation active précoce :</a:t>
            </a:r>
            <a:endParaRPr sz="1625"/>
          </a:p>
          <a:p>
            <a:pPr marL="457200" lvl="0" indent="-331787" algn="l" rtl="0">
              <a:spcBef>
                <a:spcPts val="1200"/>
              </a:spcBef>
              <a:spcAft>
                <a:spcPts val="0"/>
              </a:spcAft>
              <a:buSzPts val="1625"/>
              <a:buChar char="-"/>
            </a:pPr>
            <a:r>
              <a:rPr lang="fr" sz="1625"/>
              <a:t>N’a pas affecté le nombre de jours où le patient est vivant et sorti de l'hôpital</a:t>
            </a:r>
            <a:endParaRPr sz="1625"/>
          </a:p>
          <a:p>
            <a:pPr marL="457200" lvl="0" indent="-331787" algn="l" rtl="0">
              <a:spcBef>
                <a:spcPts val="0"/>
              </a:spcBef>
              <a:spcAft>
                <a:spcPts val="0"/>
              </a:spcAft>
              <a:buSzPts val="1625"/>
              <a:buChar char="-"/>
            </a:pPr>
            <a:r>
              <a:rPr lang="fr" sz="1625"/>
              <a:t>Engendre plus d'événements indésirables</a:t>
            </a:r>
            <a:endParaRPr sz="1625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625"/>
              <a:t>MAIS : dans le groupe “soins habituels”, fréquence élevée de mobilisation précoce</a:t>
            </a:r>
            <a:endParaRPr sz="1625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625" u="sng"/>
              <a:t>Hypothèse</a:t>
            </a:r>
            <a:r>
              <a:rPr lang="fr" sz="1625"/>
              <a:t> : individualisation de la physiothérapie précoce, selon la stabilité du patient, la présence de barrière à la mobilisation</a:t>
            </a:r>
            <a:br>
              <a:rPr lang="fr" sz="1625"/>
            </a:br>
            <a:r>
              <a:rPr lang="fr" sz="1625"/>
              <a:t>Nécessité d’une expertise clinique, de temps, de ressources</a:t>
            </a:r>
            <a:endParaRPr sz="1625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Contexte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Fragilité acquise en réanimation : </a:t>
            </a:r>
            <a:endParaRPr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fr" i="1" u="sng"/>
              <a:t>Critical care and the global burden of critical illness in adults</a:t>
            </a:r>
            <a:r>
              <a:rPr lang="fr"/>
              <a:t> :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13-20 millions sous VM dans le monde/ an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i="1" u="sng"/>
              <a:t>The incidence of intensive care unit-acquired weakness syndromes</a:t>
            </a:r>
            <a:r>
              <a:rPr lang="fr"/>
              <a:t> : 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Sd : polyneuropathie / myopathie / neuromyopathie graves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Incidence = 40% si &gt; 1S de VM ; augmente si diagnostic électrophysiologique (47%) VS clinique (32%)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i="1" u="sng"/>
              <a:t>Physical Complications in Acute Lung Injury Survivors</a:t>
            </a:r>
            <a:r>
              <a:rPr lang="fr"/>
              <a:t> :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Fragilité musculaire fréquente (⅓ des patients), récupération en 12M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Fonction physique altérée, qualité de vie liée à la santé, récupération en 24M ; en lien avec l'alitement</a:t>
            </a:r>
            <a:endParaRPr i="1" u="sng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sz="1800" i="1" u="sng"/>
              <a:t>A</a:t>
            </a:r>
            <a:r>
              <a:rPr lang="fr" i="1" u="sng"/>
              <a:t>cute</a:t>
            </a:r>
            <a:r>
              <a:rPr lang="fr" sz="1800" i="1" u="sng"/>
              <a:t> outcomes and 1-year mortality of intensive care unit-acquired weakness</a:t>
            </a:r>
            <a:r>
              <a:rPr lang="fr" sz="1800"/>
              <a:t> : la fragilité acquise en soins intensifs est associée à une plus grande morbidité, et à une augmentation des coûts de santé et de la mortalité à 1 an</a:t>
            </a:r>
            <a:endParaRPr/>
          </a:p>
          <a:p>
            <a:pPr marL="457200" marR="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i="1" u="sng"/>
              <a:t>ICU-acquired weakness and recovery from critical illness</a:t>
            </a:r>
            <a:r>
              <a:rPr lang="fr"/>
              <a:t> : </a:t>
            </a:r>
            <a:endParaRPr/>
          </a:p>
          <a:p>
            <a:pPr marL="914400" marR="0" lvl="1" indent="-3041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Récupération lente et incomplète</a:t>
            </a:r>
            <a:endParaRPr/>
          </a:p>
          <a:p>
            <a:pPr marL="914400" marR="0" lvl="1" indent="-3041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Prévention du déconditionnement et des dysfonctions par la mobilisation active précoce </a:t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3283500" y="474725"/>
            <a:ext cx="5548800" cy="648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Définition dans notre étude : fragilité détectée cliniquement, sans autre explication que la maladie grave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Rationnel de l’étude</a:t>
            </a:r>
            <a:endParaRPr/>
          </a:p>
        </p:txBody>
      </p:sp>
      <p:graphicFrame>
        <p:nvGraphicFramePr>
          <p:cNvPr id="82" name="Google Shape;82;p15"/>
          <p:cNvGraphicFramePr/>
          <p:nvPr/>
        </p:nvGraphicFramePr>
        <p:xfrm>
          <a:off x="412225" y="138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{DB460F1D-251E-4E22-8C2B-075D3B179ACA}</a:tableStyleId>
              </a:tblPr>
              <a:tblGrid>
                <a:gridCol w="95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3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POUR</a:t>
                      </a:r>
                      <a:endParaRPr sz="2300" b="1"/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Diminution des risques liés à l’immobilisation prolongée : complications respiratoires, fonte musculaire, escarres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Diminution de l’inflammation : diminution IL6 + augmentation IL10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Récupération plus rapide des capacités fonctionnelles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Diminution de la durée d’hospitalisation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3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CONTRE</a:t>
                      </a:r>
                      <a:endParaRPr sz="2300"/>
                    </a:p>
                  </a:txBody>
                  <a:tcPr marL="91425" marR="91425" marT="91425" marB="91425" anchor="ctr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Risque de chute, de mobilisation des cathéters, extubation accidentelle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Désaturation, défaillance hémodynamique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Recommandations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SRLF - janvier 2013</a:t>
            </a:r>
            <a:endParaRPr u="sng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Fréquence des atteintes neuromusculaires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Leurs conséquences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Sevrage VM, durée de séjour, qualité de vie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Moyen de prévention : mobilisation active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Peu d’études randomisées et contrôlées, et avec des points négatifs</a:t>
            </a:r>
            <a:br>
              <a:rPr lang="fr"/>
            </a:br>
            <a:r>
              <a:rPr lang="fr"/>
              <a:t>Mais toutes en en faveur d’une mobilisation précoce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Débutée dans les 24-48h ; programme progressif ; 1-3 sessions/J et 5-7J/S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Avec sédation minimale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528" y="445025"/>
            <a:ext cx="2439771" cy="13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Étude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11700" y="2259475"/>
            <a:ext cx="8520600" cy="23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Hypothèse</a:t>
            </a:r>
            <a:r>
              <a:rPr lang="fr"/>
              <a:t> : </a:t>
            </a:r>
            <a:r>
              <a:rPr lang="fr" b="1"/>
              <a:t>la mobilisation active précoce augmente la survie</a:t>
            </a:r>
            <a:r>
              <a:rPr lang="fr"/>
              <a:t> des patients à la sortie de l’hôpital et à J180 de la sortie de l’hôpital, en comparaison avec une mobilisation usuelle, chez les adultes hospitalisés en soins intensifs traités par ventilation mécanique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100" y="559050"/>
            <a:ext cx="5571599" cy="11724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Méthode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7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Design</a:t>
            </a:r>
            <a:r>
              <a:rPr lang="fr"/>
              <a:t> : </a:t>
            </a:r>
            <a:endParaRPr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Étude prospective, contrôlée, interventionnelle, essai thérapeutique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Internationale, multicentrique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Analyse intermédiaire lorsque 400 patients ont atteints 28J de suivi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u="sng"/>
              <a:t>Randomisation</a:t>
            </a:r>
            <a:r>
              <a:rPr lang="fr"/>
              <a:t> : </a:t>
            </a:r>
            <a:endParaRPr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Ratio 1 :1 ; grâce une interface centralisée sur le Web</a:t>
            </a:r>
            <a:endParaRPr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Randomisation par blocs de taille variable </a:t>
            </a:r>
            <a:endParaRPr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Stratification sur les centres</a:t>
            </a:r>
            <a:endParaRPr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Séquence générée au hasard par un ordinateur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Pas d’aveugle possible dans les soins intensifs, mais analyse des résultats et l’analyse statistique par une équipe en aveugle du groupe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90100" y="373500"/>
            <a:ext cx="8311800" cy="42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Setting</a:t>
            </a:r>
            <a:r>
              <a:rPr lang="fr"/>
              <a:t> : 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49 sites, dans 6 pays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Randomisation : de Février 2018 à Novembre 2021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u="sng"/>
              <a:t>Patients</a:t>
            </a:r>
            <a:r>
              <a:rPr lang="fr"/>
              <a:t> : 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Eligible : ≥ 18A + VM + clause d’ambivalence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Exclusion : 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Dépendance dans les activités de la vie quotidienne dans le mois avant la randomization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Alitement nécessaire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Lésion primaire cérébrale aiguë / lésion spinale / patho neuro-musculaire prouvée ou suspectée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Sous-groupes : niveau d’incapacité avant l’hospitalisation, âge, sévérité de la maladie (APACHE II), diagnostic (sepsis/ trauma), fragilité clinique, Sars-cov2</a:t>
            </a:r>
            <a:endParaRPr/>
          </a:p>
        </p:txBody>
      </p:sp>
      <p:pic>
        <p:nvPicPr>
          <p:cNvPr id="108" name="Google Shape;108;p19" descr="page10image13585398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473" y="4252705"/>
            <a:ext cx="6453050" cy="131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330400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u="sng"/>
              <a:t>Patients</a:t>
            </a:r>
            <a:r>
              <a:rPr lang="fr"/>
              <a:t> : 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5254200" y="805700"/>
            <a:ext cx="38898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Caractéristiques </a:t>
            </a:r>
            <a:r>
              <a:rPr lang="fr" b="1"/>
              <a:t>similaires</a:t>
            </a:r>
            <a:r>
              <a:rPr lang="fr"/>
              <a:t> pour les deux groupes au début de l’étude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Patient type 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Homme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60A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IMC 30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Scores de fragilité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Sédaté, sous NAD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Sepsis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850" y="805700"/>
            <a:ext cx="4674426" cy="384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345525"/>
            <a:ext cx="8520600" cy="44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Traitements comparés</a:t>
            </a:r>
            <a:r>
              <a:rPr lang="fr"/>
              <a:t> : mobilisation précoce active VS soins usuels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 b="1"/>
              <a:t>Mobilisation précoce active</a:t>
            </a:r>
            <a:r>
              <a:rPr lang="fr" sz="1500"/>
              <a:t> : </a:t>
            </a:r>
            <a:endParaRPr sz="15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Minimisation de la sédation : pour déterminer le IMS (ICU mobility scale)</a:t>
            </a:r>
            <a:endParaRPr sz="15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IMS 0 = pas de mobilisation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IMS 10 = marche indépendante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Physiothérapie journalière : une séance par jour ou plus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Par des physiothérapeutes séniors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Objectif : atteindre le plus haut niveau de mobilisation, pour la plus longue durée possible</a:t>
            </a:r>
            <a:endParaRPr sz="15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Si fatigue : régression au palier inférieur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Durée : jusqu’à J18 de la randomisation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/>
              <a:t>Contrôle</a:t>
            </a:r>
            <a:r>
              <a:rPr lang="fr" sz="1500"/>
              <a:t> : soins usuels, si possible délivrés par une physiothérapeute non impliqué dans le mobilisation du groupe “mobilisation précoce active”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2351</Words>
  <Application>Microsoft Macintosh PowerPoint</Application>
  <PresentationFormat>On-screen Show (16:9)</PresentationFormat>
  <Paragraphs>207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PT Sans Narrow</vt:lpstr>
      <vt:lpstr>Open Sans</vt:lpstr>
      <vt:lpstr>Times New Roman</vt:lpstr>
      <vt:lpstr>Calibri</vt:lpstr>
      <vt:lpstr>Tropic</vt:lpstr>
      <vt:lpstr>PowerPoint Presentation</vt:lpstr>
      <vt:lpstr>Contexte</vt:lpstr>
      <vt:lpstr>Rationnel de l’étude</vt:lpstr>
      <vt:lpstr>Recommandations</vt:lpstr>
      <vt:lpstr>Étude</vt:lpstr>
      <vt:lpstr>Méthode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Résultats</vt:lpstr>
      <vt:lpstr>PowerPoint Presentation</vt:lpstr>
      <vt:lpstr>Discussion</vt:lpstr>
      <vt:lpstr>&amp; - de l’étude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Colette Bliek</cp:lastModifiedBy>
  <cp:revision>1</cp:revision>
  <dcterms:modified xsi:type="dcterms:W3CDTF">2023-02-21T15:04:04Z</dcterms:modified>
</cp:coreProperties>
</file>