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27"/>
  </p:notesMasterIdLst>
  <p:handoutMasterIdLst>
    <p:handoutMasterId r:id="rId28"/>
  </p:handoutMasterIdLst>
  <p:sldIdLst>
    <p:sldId id="272" r:id="rId2"/>
    <p:sldId id="286" r:id="rId3"/>
    <p:sldId id="283" r:id="rId4"/>
    <p:sldId id="285" r:id="rId5"/>
    <p:sldId id="293" r:id="rId6"/>
    <p:sldId id="296" r:id="rId7"/>
    <p:sldId id="289" r:id="rId8"/>
    <p:sldId id="287" r:id="rId9"/>
    <p:sldId id="288" r:id="rId10"/>
    <p:sldId id="290" r:id="rId11"/>
    <p:sldId id="291" r:id="rId12"/>
    <p:sldId id="300" r:id="rId13"/>
    <p:sldId id="301" r:id="rId14"/>
    <p:sldId id="298" r:id="rId15"/>
    <p:sldId id="297" r:id="rId16"/>
    <p:sldId id="302" r:id="rId17"/>
    <p:sldId id="303" r:id="rId18"/>
    <p:sldId id="306" r:id="rId19"/>
    <p:sldId id="304" r:id="rId20"/>
    <p:sldId id="299" r:id="rId21"/>
    <p:sldId id="310" r:id="rId22"/>
    <p:sldId id="308" r:id="rId23"/>
    <p:sldId id="309" r:id="rId24"/>
    <p:sldId id="281" r:id="rId25"/>
    <p:sldId id="30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8B7"/>
    <a:srgbClr val="A09D79"/>
    <a:srgbClr val="AD5C4D"/>
    <a:srgbClr val="543E35"/>
    <a:srgbClr val="637700"/>
    <a:srgbClr val="FFF4ED"/>
    <a:srgbClr val="5E6A76"/>
    <a:srgbClr val="000000"/>
    <a:srgbClr val="F8F3F0"/>
    <a:srgbClr val="D7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86000" autoAdjust="0"/>
  </p:normalViewPr>
  <p:slideViewPr>
    <p:cSldViewPr snapToGrid="0">
      <p:cViewPr varScale="1">
        <p:scale>
          <a:sx n="50" d="100"/>
          <a:sy n="50" d="100"/>
        </p:scale>
        <p:origin x="1396" y="24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11981A8F-F8CB-4A60-B371-E3ABCE093EB5}" type="datetime1">
              <a:rPr lang="fr-FR" smtClean="0"/>
              <a:t>01/12/2022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49E357A0-8177-46BC-BFCE-19D99E3453C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fld id="{4635417C-10DF-49C2-ABEB-E29599246657}" type="datetime1">
              <a:rPr lang="fr-FR" smtClean="0"/>
              <a:pPr/>
              <a:t>30/11/2022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</a:lstStyle>
          <a:p>
            <a:pPr rtl="0"/>
            <a:endParaRPr lang="fr-FR" noProof="0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fr-FR"/>
            </a:def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7C366290-4595-5745-A50F-D5EC13BAC60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fr-FR" noProof="0" smtClean="0"/>
              <a:t>1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52688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Décès J90 à la </a:t>
            </a:r>
            <a:r>
              <a:rPr lang="fr-FR" dirty="0" err="1"/>
              <a:t>discretion</a:t>
            </a:r>
            <a:r>
              <a:rPr lang="fr-FR" dirty="0"/>
              <a:t> du clinicien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fr-FR" noProof="0" smtClean="0"/>
              <a:t>13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2013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Diagnostic = remplissage + ATB + Amines, selon les directives de la campagne </a:t>
            </a:r>
            <a:r>
              <a:rPr lang="fr-FR" dirty="0" err="1"/>
              <a:t>Surviving</a:t>
            </a:r>
            <a:r>
              <a:rPr lang="fr-FR" dirty="0"/>
              <a:t> Sepsis</a:t>
            </a:r>
          </a:p>
          <a:p>
            <a:endParaRPr lang="fr-FR" dirty="0"/>
          </a:p>
          <a:p>
            <a:r>
              <a:rPr lang="fr-FR" dirty="0"/>
              <a:t>426 patients, puissance 90% risque alpha 0,05 avec delta différence attendu 15% assumant 5% perdus de vus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fr-FR" noProof="0" smtClean="0"/>
              <a:t>14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64205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Description des patients : 2/3 hommes, autour des 70ans, , plutôt hypertendu en </a:t>
            </a:r>
            <a:r>
              <a:rPr lang="fr-FR" dirty="0" err="1"/>
              <a:t>commorbidité</a:t>
            </a:r>
            <a:r>
              <a:rPr lang="fr-FR" dirty="0"/>
              <a:t> ppale</a:t>
            </a:r>
          </a:p>
          <a:p>
            <a:r>
              <a:rPr lang="fr-FR" dirty="0"/>
              <a:t>1er site d’infection : cavité abdominale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Pas de differences sur age, sex, APACHE II score, SOFA score, locale before ICU admission, comorbidities, and primary site of infection (P&gt;0.05)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fr-FR" noProof="0" smtClean="0"/>
              <a:t>15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50064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fr-FR" noProof="0" smtClean="0"/>
              <a:t>17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91598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potential confounding factors, age, APACHE II score, pneumonia, urinary tract infection, other sites of infection, bacteremia, time from randomization to the </a:t>
            </a:r>
            <a:r>
              <a:rPr lang="en-US" dirty="0" err="1"/>
              <a:t>frst</a:t>
            </a:r>
            <a:r>
              <a:rPr lang="en-US" dirty="0"/>
              <a:t> antibiotic administration, lactate, need for ventilator support, and need for RRT remained independently associated with mortality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fr-FR" noProof="0" smtClean="0"/>
              <a:t>18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39189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Corticoïdes</a:t>
            </a:r>
          </a:p>
          <a:p>
            <a:r>
              <a:rPr lang="fr-FR" dirty="0"/>
              <a:t>Attention vit C interférence:</a:t>
            </a:r>
            <a:r>
              <a:rPr lang="en-US" dirty="0"/>
              <a:t>Our glucose-monitoring device adopted glucose oxidase method. Vitamin C was a strong reducing agent,</a:t>
            </a:r>
            <a:endParaRPr lang="fr-FR" dirty="0"/>
          </a:p>
          <a:p>
            <a:r>
              <a:rPr lang="en-US" dirty="0"/>
              <a:t>Vitamin C and thiamine were diluted in 100  ml 0.9% sodium chloride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fr-FR" noProof="0" smtClean="0"/>
              <a:t>19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97403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 les chocs ici, SOFA + </a:t>
            </a:r>
            <a:r>
              <a:rPr lang="fr-FR" dirty="0" err="1"/>
              <a:t>élévé</a:t>
            </a:r>
            <a:endParaRPr lang="fr-FR" dirty="0"/>
          </a:p>
          <a:p>
            <a:r>
              <a:rPr lang="fr-FR" dirty="0"/>
              <a:t>5j ou sorti ICU</a:t>
            </a:r>
          </a:p>
          <a:p>
            <a:r>
              <a:rPr lang="fr-FR" dirty="0"/>
              <a:t>Monocentrique : validité externe </a:t>
            </a:r>
            <a:r>
              <a:rPr lang="fr-FR" dirty="0">
                <a:sym typeface="Wingdings" panose="05000000000000000000" pitchFamily="2" charset="2"/>
              </a:rPr>
              <a:t>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fr-FR" noProof="0" smtClean="0"/>
              <a:t>20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71250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0" dirty="0">
                <a:solidFill>
                  <a:srgbClr val="2E2E2E"/>
                </a:solidFill>
                <a:effectLst/>
                <a:latin typeface="NexusSerif"/>
              </a:rPr>
              <a:t>Dans l'ensemble, aucune différence significative dans la mortalité à 28 jours n'a été observée entre le groupe d'étude, qui a reçu un traitement contenant de la vitamine C, et le groupe témoin</a:t>
            </a:r>
          </a:p>
          <a:p>
            <a:r>
              <a:rPr lang="fr-FR" b="0" i="0" dirty="0">
                <a:solidFill>
                  <a:srgbClr val="2E2E2E"/>
                </a:solidFill>
                <a:effectLst/>
                <a:latin typeface="NexusSerif"/>
              </a:rPr>
              <a:t>Dans l'analyse de sous-groupes de sept ECR qui utilisaient la vitamine C avec de l'hydrocortisone et de la thiamine comme intervention, les résultats étaient similaires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fr-FR" noProof="0" smtClean="0"/>
              <a:t>22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2022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0" dirty="0">
                <a:solidFill>
                  <a:srgbClr val="212121"/>
                </a:solidFill>
                <a:effectLst/>
                <a:latin typeface="BlinkMacSystemFont"/>
              </a:rPr>
              <a:t>Rationnel : le fardeau mondial du sepsis est estimé à 15 à 19 millions de cas par an, avec un taux de mortalité proche de 60 % dans les pays à faible revenu</a:t>
            </a:r>
          </a:p>
          <a:p>
            <a:endParaRPr lang="fr-FR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r>
              <a:rPr lang="fr-F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Tuant entre une personne sur trois et une personne sur six</a:t>
            </a:r>
            <a:endParaRPr lang="fr-FR" b="0" i="0" dirty="0">
              <a:solidFill>
                <a:srgbClr val="212121"/>
              </a:solidFill>
              <a:effectLst/>
              <a:latin typeface="BlinkMacSystemFon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fr-FR" noProof="0" smtClean="0"/>
              <a:t>3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21339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L’action anti-inflammatoire des corticoïdes est liée à l’inhibition de la transcription de gènes codant pour des cytokines pro-inflammatoires d’une part, et à une stimulation de la synthèse de facteurs anti-inflammatoires d’autre part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fr-FR" noProof="0" smtClean="0"/>
              <a:t>4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00525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Dont celle qui catalyse la conversion de la dopamine en noradrénaline</a:t>
            </a:r>
          </a:p>
          <a:p>
            <a:r>
              <a:rPr lang="fr-FR" dirty="0"/>
              <a:t>La vitamine C est absorbée dans les cellules via SVCT2 et récupère les ROS et régule négativement les NOx. Dans les cellules chromaffines </a:t>
            </a:r>
            <a:r>
              <a:rPr lang="fr-FR" dirty="0" err="1"/>
              <a:t>surrénomédullaires</a:t>
            </a:r>
            <a:r>
              <a:rPr lang="fr-FR" dirty="0"/>
              <a:t>, la dopamine est transloquée en granules chromaffines et convertie en noradrénaline. </a:t>
            </a:r>
          </a:p>
          <a:p>
            <a:endParaRPr lang="fr-FR" dirty="0"/>
          </a:p>
          <a:p>
            <a:r>
              <a:rPr lang="fr-FR" dirty="0"/>
              <a:t>L'effet synergique de l'hydrocortisone et de la vitamine C a également été suggéré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fr-FR" noProof="0" smtClean="0"/>
              <a:t>5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65246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dirty="0">
                <a:solidFill>
                  <a:srgbClr val="585858"/>
                </a:solidFill>
                <a:effectLst/>
                <a:latin typeface="Bariol"/>
              </a:rPr>
              <a:t>Insuffisance corticotrope et une réponse inflammatoire exagérée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dirty="0">
                <a:effectLst/>
              </a:rPr>
              <a:t>Les corticoïdes sont à l’heure actuelle un des rares médicaments possiblement capables de réduire la mortalité dans le choc septique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augmenté la faiblesse neuromusculaire</a:t>
            </a:r>
            <a:endParaRPr lang="fr-FR" b="0" i="0" dirty="0">
              <a:solidFill>
                <a:srgbClr val="585858"/>
              </a:solidFill>
              <a:effectLst/>
              <a:latin typeface="Bariol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fr-FR" noProof="0" smtClean="0"/>
              <a:t>7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35488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L'utilisation précoce de la vitamine C IV, associée aux corticostéroïdes et à la thiamine, est efficace pour prévenir le dysfonctionnement organique progressif, y compris les lésions rénales aiguës, et pour réduire la mortalité des patients atteints de sepsis sévère et de choc septique</a:t>
            </a:r>
          </a:p>
          <a:p>
            <a:r>
              <a:rPr lang="fr-FR" dirty="0"/>
              <a:t>Ces études ont démontré une linéarité baisse du PCT, atteignant environ 30 % de la valeur de référence en 72h</a:t>
            </a:r>
          </a:p>
          <a:p>
            <a:r>
              <a:rPr lang="fr-FR" dirty="0"/>
              <a:t>Atteinte d’organe :</a:t>
            </a:r>
            <a:r>
              <a:rPr lang="en-US" dirty="0"/>
              <a:t>The serum creatinine, WBC, platelet count, total bilirubin, PCT, and lactate levels were recorded daily for the first 4 days. Acute kidney injury (AKI) was defined on the basis of KDIGO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fr-FR" noProof="0" smtClean="0"/>
              <a:t>8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4864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le traitement par voie intraveineuse de vitamine C, d'hydrocortisone et de thiamine, par rapport à l'hydrocortisone intraveineuse seule, n'a pas significativement amélioré la durée de vie sans administration de vasopresseurs sur 7 jours (122,1 heures vs 124,6 heures, respectivement).</a:t>
            </a:r>
          </a:p>
          <a:p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Cependant, l'hydrocortisone seule a également démontré de manière constante son efficacité pour accélérer la résolution du choc </a:t>
            </a:r>
          </a:p>
          <a:p>
            <a:endParaRPr lang="fr-F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TTT jusqu’à résolution du choc ou J10 donc + long que l’étude observationnelle</a:t>
            </a:r>
          </a:p>
          <a:p>
            <a:endParaRPr lang="fr-F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Mais pas de dosage vit B1, pas cible de TA chez chaque clinicien, pas de date d’intro d’ATB,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fr-FR" noProof="0" smtClean="0"/>
              <a:t>9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3108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0" dirty="0">
                <a:solidFill>
                  <a:srgbClr val="212121"/>
                </a:solidFill>
                <a:effectLst/>
                <a:latin typeface="BlinkMacSystemFont"/>
              </a:rPr>
              <a:t>Nos résultats suggèrent que la combinaison d'acide ascorbique IV, de thiamine et d'hydrocortisone a réduit de manière significative le temps de résolution du choc.</a:t>
            </a:r>
          </a:p>
          <a:p>
            <a:r>
              <a:rPr lang="fr-FR" b="0" i="0" dirty="0">
                <a:solidFill>
                  <a:srgbClr val="212121"/>
                </a:solidFill>
                <a:effectLst/>
                <a:latin typeface="BlinkMacSystemFont"/>
              </a:rPr>
              <a:t>Tjrs ok si ajustée sur corticothérapie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fr-FR" noProof="0" smtClean="0"/>
              <a:t>10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21737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Aveugle : </a:t>
            </a:r>
            <a:r>
              <a:rPr lang="en-US" dirty="0"/>
              <a:t>patients, investigators, clinical </a:t>
            </a:r>
            <a:r>
              <a:rPr lang="en-US" dirty="0" err="1"/>
              <a:t>staf</a:t>
            </a:r>
            <a:r>
              <a:rPr lang="en-US" dirty="0"/>
              <a:t>, and research </a:t>
            </a:r>
            <a:r>
              <a:rPr lang="en-US" dirty="0" err="1"/>
              <a:t>staf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fr-FR" noProof="0" smtClean="0"/>
              <a:t>12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11204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orme libre : Forme 28">
            <a:extLst>
              <a:ext uri="{FF2B5EF4-FFF2-40B4-BE49-F238E27FC236}">
                <a16:creationId xmlns:a16="http://schemas.microsoft.com/office/drawing/2014/main" id="{8F11F43E-BE1E-EA0E-5DCC-5E0203D2F90E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9" name="Forme libre : Forme 6">
            <a:extLst>
              <a:ext uri="{FF2B5EF4-FFF2-40B4-BE49-F238E27FC236}">
                <a16:creationId xmlns:a16="http://schemas.microsoft.com/office/drawing/2014/main" id="{23050BA6-7B96-58D3-F636-2EEB8CEB581F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Forme libre : Forme 33">
            <a:extLst>
              <a:ext uri="{FF2B5EF4-FFF2-40B4-BE49-F238E27FC236}">
                <a16:creationId xmlns:a16="http://schemas.microsoft.com/office/drawing/2014/main" id="{4D60761A-7A18-C543-1A54-3B9BD6980F13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Forme libre : Forme 22">
            <a:extLst>
              <a:ext uri="{FF2B5EF4-FFF2-40B4-BE49-F238E27FC236}">
                <a16:creationId xmlns:a16="http://schemas.microsoft.com/office/drawing/2014/main" id="{8D0FA25E-37EC-0E08-B420-77C1C24E38FC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70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8FB4751-880F-D840-AAA9-3A15815CC99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639700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8FB4751-880F-D840-AAA9-3A15815CC99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3808212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rtlCol="0" anchor="b"/>
          <a:lstStyle>
            <a:lvl1pPr>
              <a:defRPr lang="fr-FR" sz="4800"/>
            </a:lvl1pPr>
          </a:lstStyle>
          <a:p>
            <a:pPr rtl="0"/>
            <a:r>
              <a:rPr lang="fr-FR"/>
              <a:t>cliquez pour modifier le style du titre principal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800"/>
            </a:lvl1pPr>
            <a:lvl2pPr marL="457200" indent="0">
              <a:buNone/>
              <a:defRPr lang="fr-FR" sz="1400"/>
            </a:lvl2pPr>
            <a:lvl3pPr marL="914400" indent="0">
              <a:buNone/>
              <a:defRPr lang="fr-FR" sz="1200"/>
            </a:lvl3pPr>
            <a:lvl4pPr marL="1371600" indent="0">
              <a:buNone/>
              <a:defRPr lang="fr-FR" sz="1000"/>
            </a:lvl4pPr>
            <a:lvl5pPr marL="1828800" indent="0">
              <a:buNone/>
              <a:defRPr lang="fr-FR" sz="1000"/>
            </a:lvl5pPr>
            <a:lvl6pPr marL="2286000" indent="0">
              <a:buNone/>
              <a:defRPr lang="fr-FR" sz="1000"/>
            </a:lvl6pPr>
            <a:lvl7pPr marL="2743200" indent="0">
              <a:buNone/>
              <a:defRPr lang="fr-FR" sz="1000"/>
            </a:lvl7pPr>
            <a:lvl8pPr marL="3200400" indent="0">
              <a:buNone/>
              <a:defRPr lang="fr-FR" sz="1000"/>
            </a:lvl8pPr>
            <a:lvl9pPr marL="3657600" indent="0">
              <a:buNone/>
              <a:defRPr lang="fr-FR"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pic>
        <p:nvPicPr>
          <p:cNvPr id="9" name="Image 8" descr="Forme, cercle&#10;&#10;Description générée automatiquement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Espace réservé d’image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fr-FR" sz="3200"/>
            </a:lvl1pPr>
            <a:lvl2pPr marL="457200" indent="0">
              <a:buNone/>
              <a:defRPr lang="fr-FR" sz="2800"/>
            </a:lvl2pPr>
            <a:lvl3pPr marL="914400" indent="0">
              <a:buNone/>
              <a:defRPr lang="fr-FR" sz="2400"/>
            </a:lvl3pPr>
            <a:lvl4pPr marL="1371600" indent="0">
              <a:buNone/>
              <a:defRPr lang="fr-FR" sz="2000"/>
            </a:lvl4pPr>
            <a:lvl5pPr marL="1828800" indent="0">
              <a:buNone/>
              <a:defRPr lang="fr-FR" sz="2000"/>
            </a:lvl5pPr>
            <a:lvl6pPr marL="2286000" indent="0">
              <a:buNone/>
              <a:defRPr lang="fr-FR" sz="2000"/>
            </a:lvl6pPr>
            <a:lvl7pPr marL="2743200" indent="0">
              <a:buNone/>
              <a:defRPr lang="fr-FR" sz="2000"/>
            </a:lvl7pPr>
            <a:lvl8pPr marL="3200400" indent="0">
              <a:buNone/>
              <a:defRPr lang="fr-FR" sz="2000"/>
            </a:lvl8pPr>
            <a:lvl9pPr marL="3657600" indent="0">
              <a:buNone/>
              <a:defRPr lang="fr-FR"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58FB4751-880F-D840-AAA9-3A15815CC99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lterna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fr-FR" sz="4800"/>
            </a:lvl1pPr>
          </a:lstStyle>
          <a:p>
            <a:pPr rtl="0"/>
            <a:r>
              <a:rPr lang="fr-FR"/>
              <a:t>cliquez pour modifier le style du titre principal	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58FB4751-880F-D840-AAA9-3A15815CC99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Forme libre : Forme 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lternatif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0" name="Forme libre : Forme 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58FB4751-880F-D840-AAA9-3A15815CC99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fr-FR" sz="4800"/>
            </a:lvl1pPr>
          </a:lstStyle>
          <a:p>
            <a:pPr rtl="0"/>
            <a:r>
              <a:rPr lang="fr-FR"/>
              <a:t>cliquez pour modifier le style du titre principal	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58FB4751-880F-D840-AAA9-3A15815CC996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26" name="Graphisme 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88" y="2740025"/>
            <a:ext cx="5688012" cy="2028825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2400"/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 rtlCol="0"/>
          <a:lstStyle>
            <a:lvl1pPr algn="ctr">
              <a:defRPr lang="fr-FR" sz="2400" cap="all" baseline="0">
                <a:latin typeface="Gill Sans Nova" panose="020B0602020104020203" pitchFamily="34" charset="0"/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22" name="Forme libre : Forme 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r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fr-FR" sz="4800"/>
            </a:lvl1pPr>
          </a:lstStyle>
          <a:p>
            <a:pPr rtl="0"/>
            <a:r>
              <a:rPr lang="fr-FR"/>
              <a:t>cliquez pour modifier le style du titre principal	</a:t>
            </a:r>
          </a:p>
        </p:txBody>
      </p:sp>
      <p:sp>
        <p:nvSpPr>
          <p:cNvPr id="28" name="Forme libre : Forme 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9" name="Espace réservé d’image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fr-FR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0" name="Espace réservé d’image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fr-FR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fr-FR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2" name="Espace réservé d’image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fr-FR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8" name="Espace réservé du texte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9" name="Espace réservé du texte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0" name="Espace réservé du texte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2" name="Espace réservé du texte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800" cap="none" baseline="0"/>
            </a:lvl1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53" name="Espace réservé du texte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800" cap="none" baseline="0"/>
            </a:lvl1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54" name="Espace réservé du texte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800" cap="none" baseline="0"/>
            </a:lvl1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55" name="Espace réservé du texte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800" cap="none" baseline="0"/>
            </a:lvl1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58FB4751-880F-D840-AAA9-3A15815CC99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Équipe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rme libre : Forme 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fr-FR" sz="4800"/>
            </a:lvl1pPr>
          </a:lstStyle>
          <a:p>
            <a:pPr rtl="0"/>
            <a:r>
              <a:rPr lang="fr-FR"/>
              <a:t>cliquez pour modifier le style du titre principal	</a:t>
            </a:r>
          </a:p>
        </p:txBody>
      </p:sp>
      <p:sp>
        <p:nvSpPr>
          <p:cNvPr id="39" name="Espace réservé d’image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fr-FR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0" name="Espace réservé d’image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fr-FR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fr-FR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2" name="Espace réservé d’image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fr-FR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8" name="Espace réservé du texte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9" name="Espace réservé du texte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0" name="Espace réservé du texte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4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2" name="Espace réservé du texte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cap="none" baseline="0"/>
            </a:lvl1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53" name="Espace réservé du texte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cap="none" baseline="0"/>
            </a:lvl1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54" name="Espace réservé du texte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cap="none" baseline="0"/>
            </a:lvl1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55" name="Espace réservé du texte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cap="none" baseline="0"/>
            </a:lvl1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2" name="Espace réservé d’image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fr-FR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" name="Espace réservé d’image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fr-FR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7" name="Espace réservé d’image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fr-FR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" name="Espace réservé d’image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fr-FR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9" name="Espace réservé du texte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4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cap="none" baseline="0"/>
            </a:lvl1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14" name="Espace réservé du texte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cap="none" baseline="0"/>
            </a:lvl1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15" name="Espace réservé du texte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cap="none" baseline="0"/>
            </a:lvl1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16" name="Espace réservé du texte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cap="none" baseline="0"/>
            </a:lvl1pPr>
          </a:lstStyle>
          <a:p>
            <a:pPr lvl="0" rtl="0"/>
            <a:r>
              <a:rPr lang="fr-FR" dirty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ron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5" name="Forme libre : Forme 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1" name="Forme libre : Forme 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800"/>
            </a:lvl2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800"/>
            </a:lvl2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800"/>
            </a:lvl2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</p:txBody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800"/>
            </a:lvl2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800"/>
            </a:lvl2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fr-FR" sz="4800"/>
            </a:lvl1pPr>
          </a:lstStyle>
          <a:p>
            <a:pPr rtl="0"/>
            <a:r>
              <a:rPr lang="fr-FR"/>
              <a:t>cliquez pour modifier le style du titre principal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Forme libre : Forme 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072" y="2350008"/>
            <a:ext cx="6464808" cy="1097280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fr-FR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fr-FR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fr-FR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fr-FR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fr-FR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fr-FR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fr-FR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fr-FR">
                <a:solidFill>
                  <a:schemeClr val="accent1"/>
                </a:solidFill>
              </a:defRPr>
            </a:lvl1pPr>
          </a:lstStyle>
          <a:p>
            <a:pPr rtl="0"/>
            <a:fld id="{58FB4751-880F-D840-AAA9-3A15815CC99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0" name="Forme libre : Forme 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rtlCol="0" anchor="b">
            <a:normAutofit/>
          </a:bodyPr>
          <a:lstStyle>
            <a:lvl1pPr marL="0" indent="0">
              <a:buNone/>
              <a:defRPr lang="fr-FR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rtlCol="0" anchor="b">
            <a:normAutofit/>
          </a:bodyPr>
          <a:lstStyle>
            <a:lvl1pPr marL="0" indent="0">
              <a:buNone/>
              <a:defRPr lang="fr-FR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76072" y="3995928"/>
            <a:ext cx="6464808" cy="1097280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fr-FR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fr-FR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fr-FR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fr-FR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fr-FR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fr-FR"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pour modifier le style du titre principal	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8FB4751-880F-D840-AAA9-3A15815CC99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Forme libre : Forme 16">
            <a:extLst>
              <a:ext uri="{FF2B5EF4-FFF2-40B4-BE49-F238E27FC236}">
                <a16:creationId xmlns:a16="http://schemas.microsoft.com/office/drawing/2014/main" id="{0A2E6361-D2C6-3E20-61C0-C23312B381A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Forme libre : Forme 22">
            <a:extLst>
              <a:ext uri="{FF2B5EF4-FFF2-40B4-BE49-F238E27FC236}">
                <a16:creationId xmlns:a16="http://schemas.microsoft.com/office/drawing/2014/main" id="{127E5680-52BE-A424-3F99-93D69C16628D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4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ois colonn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Forme libre : Forme 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rtlCol="0" anchor="ctr">
            <a:normAutofit/>
          </a:bodyPr>
          <a:lstStyle>
            <a:lvl1pPr marL="0" indent="0">
              <a:buNone/>
              <a:defRPr lang="fr-FR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fr-FR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fr-FR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fr-FR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fr-FR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fr-FR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82312" y="1911096"/>
            <a:ext cx="3529584" cy="402336"/>
          </a:xfrm>
        </p:spPr>
        <p:txBody>
          <a:bodyPr rtlCol="0" anchor="ctr">
            <a:normAutofit/>
          </a:bodyPr>
          <a:lstStyle>
            <a:lvl1pPr marL="0" indent="0">
              <a:buNone/>
              <a:defRPr lang="fr-FR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fr-FR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fr-FR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fr-FR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fr-FR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fr-FR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fr-FR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fr-FR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fr-FR">
                <a:solidFill>
                  <a:schemeClr val="accent1"/>
                </a:solidFill>
              </a:defRPr>
            </a:lvl1pPr>
          </a:lstStyle>
          <a:p>
            <a:pPr rtl="0"/>
            <a:fld id="{58FB4751-880F-D840-AAA9-3A15815CC99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fr-FR"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cliquez pour modifier le style du titre principal	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60536" y="1911096"/>
            <a:ext cx="2944368" cy="402336"/>
          </a:xfrm>
        </p:spPr>
        <p:txBody>
          <a:bodyPr rtlCol="0" anchor="ctr">
            <a:normAutofit/>
          </a:bodyPr>
          <a:lstStyle>
            <a:lvl1pPr marL="0" indent="0">
              <a:buNone/>
              <a:defRPr lang="fr-FR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 dirty="0"/>
              <a:t>Modifiez les styles du texte du masque</a:t>
            </a:r>
          </a:p>
        </p:txBody>
      </p:sp>
      <p:sp>
        <p:nvSpPr>
          <p:cNvPr id="31" name="Espace réservé du contenu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fr-FR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fr-FR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fr-FR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fr-FR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fr-FR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 alternativ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rme libre : Forme 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800"/>
            </a:lvl1pPr>
            <a:lvl2pPr marL="457200" indent="0">
              <a:buNone/>
              <a:defRPr lang="fr-FR" sz="1400"/>
            </a:lvl2pPr>
            <a:lvl3pPr marL="914400" indent="0">
              <a:buNone/>
              <a:defRPr lang="fr-FR" sz="1200"/>
            </a:lvl3pPr>
            <a:lvl4pPr marL="1371600" indent="0">
              <a:buNone/>
              <a:defRPr lang="fr-FR" sz="1000"/>
            </a:lvl4pPr>
            <a:lvl5pPr marL="1828800" indent="0">
              <a:buNone/>
              <a:defRPr lang="fr-FR" sz="1000"/>
            </a:lvl5pPr>
            <a:lvl6pPr marL="2286000" indent="0">
              <a:buNone/>
              <a:defRPr lang="fr-FR" sz="1000"/>
            </a:lvl6pPr>
            <a:lvl7pPr marL="2743200" indent="0">
              <a:buNone/>
              <a:defRPr lang="fr-FR" sz="1000"/>
            </a:lvl7pPr>
            <a:lvl8pPr marL="3200400" indent="0">
              <a:buNone/>
              <a:defRPr lang="fr-FR" sz="1000"/>
            </a:lvl8pPr>
            <a:lvl9pPr marL="3657600" indent="0">
              <a:buNone/>
              <a:defRPr lang="fr-FR"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58FB4751-880F-D840-AAA9-3A15815CC99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rtlCol="0" anchor="b"/>
          <a:lstStyle>
            <a:lvl1pPr>
              <a:defRPr lang="fr-FR" sz="4800"/>
            </a:lvl1pPr>
          </a:lstStyle>
          <a:p>
            <a:pPr rtl="0"/>
            <a:r>
              <a:rPr lang="fr-FR"/>
              <a:t>cliquez pour modifier le style du titre principal</a:t>
            </a:r>
          </a:p>
        </p:txBody>
      </p:sp>
      <p:sp>
        <p:nvSpPr>
          <p:cNvPr id="48" name="Forme libre : Forme 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2" name="Espace réservé d’image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fr-FR" sz="3200"/>
            </a:lvl1pPr>
            <a:lvl2pPr marL="457200" indent="0">
              <a:buNone/>
              <a:defRPr lang="fr-FR" sz="2800"/>
            </a:lvl2pPr>
            <a:lvl3pPr marL="914400" indent="0">
              <a:buNone/>
              <a:defRPr lang="fr-FR" sz="2400"/>
            </a:lvl3pPr>
            <a:lvl4pPr marL="1371600" indent="0">
              <a:buNone/>
              <a:defRPr lang="fr-FR" sz="2000"/>
            </a:lvl4pPr>
            <a:lvl5pPr marL="1828800" indent="0">
              <a:buNone/>
              <a:defRPr lang="fr-FR" sz="2000"/>
            </a:lvl5pPr>
            <a:lvl6pPr marL="2286000" indent="0">
              <a:buNone/>
              <a:defRPr lang="fr-FR" sz="2000"/>
            </a:lvl6pPr>
            <a:lvl7pPr marL="2743200" indent="0">
              <a:buNone/>
              <a:defRPr lang="fr-FR" sz="2000"/>
            </a:lvl7pPr>
            <a:lvl8pPr marL="3200400" indent="0">
              <a:buNone/>
              <a:defRPr lang="fr-FR" sz="2000"/>
            </a:lvl8pPr>
            <a:lvl9pPr marL="3657600" indent="0">
              <a:buNone/>
              <a:defRPr lang="fr-FR"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58FB4751-880F-D840-AAA9-3A15815CC99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Forme libre : Forme 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Forme libre : Forme 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rtlCol="0" anchor="b"/>
          <a:lstStyle>
            <a:lvl1pPr>
              <a:defRPr lang="fr-FR" sz="4800"/>
            </a:lvl1pPr>
          </a:lstStyle>
          <a:p>
            <a:pPr rtl="0"/>
            <a:r>
              <a:rPr lang="fr-FR"/>
              <a:t>cliquez pour modifier le style du titre principal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Forme libre : Forme 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58FB4751-880F-D840-AAA9-3A15815CC99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rtlCol="0" anchor="b"/>
          <a:lstStyle>
            <a:lvl1pPr>
              <a:defRPr lang="fr-FR" sz="4800"/>
            </a:lvl1pPr>
          </a:lstStyle>
          <a:p>
            <a:pPr rtl="0"/>
            <a:r>
              <a:rPr lang="fr-FR"/>
              <a:t>cliquez pour modifier le style du titre principal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8FB4751-880F-D840-AAA9-3A15815CC99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698902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8FB4751-880F-D840-AAA9-3A15815CC99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Forme libre : Forme 8">
            <a:extLst>
              <a:ext uri="{FF2B5EF4-FFF2-40B4-BE49-F238E27FC236}">
                <a16:creationId xmlns:a16="http://schemas.microsoft.com/office/drawing/2014/main" id="{BC1D7A5B-1F64-531F-41E6-C32C6EDBC18F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Forme libre : Forme 10">
            <a:extLst>
              <a:ext uri="{FF2B5EF4-FFF2-40B4-BE49-F238E27FC236}">
                <a16:creationId xmlns:a16="http://schemas.microsoft.com/office/drawing/2014/main" id="{EC26FF35-69CA-C13F-BC3F-A6BCCB225B0D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20XX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8FB4751-880F-D840-AAA9-3A15815CC99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Forme libre : Forme 22">
            <a:extLst>
              <a:ext uri="{FF2B5EF4-FFF2-40B4-BE49-F238E27FC236}">
                <a16:creationId xmlns:a16="http://schemas.microsoft.com/office/drawing/2014/main" id="{E9A59D7B-A708-4A7F-FBC9-8F5E55CC4CCE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Forme libre : Forme 15">
            <a:extLst>
              <a:ext uri="{FF2B5EF4-FFF2-40B4-BE49-F238E27FC236}">
                <a16:creationId xmlns:a16="http://schemas.microsoft.com/office/drawing/2014/main" id="{D94698A8-209C-BD7D-DCE3-893DEE8CC850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Forme libre : Forme 29">
            <a:extLst>
              <a:ext uri="{FF2B5EF4-FFF2-40B4-BE49-F238E27FC236}">
                <a16:creationId xmlns:a16="http://schemas.microsoft.com/office/drawing/2014/main" id="{1D51EADB-5CDC-B1D7-08B9-96140103535B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F6AC65D-071B-3C36-F9F8-70F919117650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86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8FB4751-880F-D840-AAA9-3A15815CC99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8058017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8FB4751-880F-D840-AAA9-3A15815CC99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320810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8FB4751-880F-D840-AAA9-3A15815CC99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Forme libre : Forme 8">
            <a:extLst>
              <a:ext uri="{FF2B5EF4-FFF2-40B4-BE49-F238E27FC236}">
                <a16:creationId xmlns:a16="http://schemas.microsoft.com/office/drawing/2014/main" id="{66BBA885-4C0C-4C11-35B9-E8652AA3CEA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Forme libre : Forme 10">
            <a:extLst>
              <a:ext uri="{FF2B5EF4-FFF2-40B4-BE49-F238E27FC236}">
                <a16:creationId xmlns:a16="http://schemas.microsoft.com/office/drawing/2014/main" id="{CF36D19D-8D6C-5D6D-DC6E-2229A9097F37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7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8FB4751-880F-D840-AAA9-3A15815CC996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 descr="Forme, cercle&#10;&#10;Description générée automatiquement">
            <a:extLst>
              <a:ext uri="{FF2B5EF4-FFF2-40B4-BE49-F238E27FC236}">
                <a16:creationId xmlns:a16="http://schemas.microsoft.com/office/drawing/2014/main" id="{C847450C-30DD-4502-7EC2-D53B8C3A9E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0" name="Forme libre : Forme 17">
            <a:extLst>
              <a:ext uri="{FF2B5EF4-FFF2-40B4-BE49-F238E27FC236}">
                <a16:creationId xmlns:a16="http://schemas.microsoft.com/office/drawing/2014/main" id="{34DED0FE-D568-DF4E-D080-F79493530D5A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3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58FB4751-880F-D840-AAA9-3A15815CC996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CCB4DE-D5DB-18FF-9E09-F31CC0C768EC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26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57" r:id="rId12"/>
    <p:sldLayoutId id="2147483660" r:id="rId13"/>
    <p:sldLayoutId id="2147483664" r:id="rId14"/>
    <p:sldLayoutId id="2147483661" r:id="rId15"/>
    <p:sldLayoutId id="2147483662" r:id="rId16"/>
    <p:sldLayoutId id="2147483663" r:id="rId17"/>
    <p:sldLayoutId id="2147483654" r:id="rId18"/>
    <p:sldLayoutId id="2147483653" r:id="rId19"/>
    <p:sldLayoutId id="2147483667" r:id="rId20"/>
    <p:sldLayoutId id="2147483665" r:id="rId21"/>
    <p:sldLayoutId id="2147483652" r:id="rId22"/>
    <p:sldLayoutId id="2147483655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B8BB83-CA62-C813-5584-9F9C32557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806" y="3429000"/>
            <a:ext cx="10484387" cy="1244600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algn="ctr" rtl="0"/>
            <a:r>
              <a:rPr lang="fr-FR" dirty="0">
                <a:solidFill>
                  <a:schemeClr val="bg1"/>
                </a:solidFill>
              </a:rPr>
              <a:t>Bibliographie de service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A0D2251-7AFE-1B36-778C-D116EDBB7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5638" y="6149307"/>
            <a:ext cx="7054467" cy="949325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algn="r" rtl="0"/>
            <a:r>
              <a:rPr lang="fr-FR" sz="1400" i="1" dirty="0">
                <a:solidFill>
                  <a:schemeClr val="bg1"/>
                </a:solidFill>
              </a:rPr>
              <a:t>Cassilia DEI interne 5</a:t>
            </a:r>
            <a:r>
              <a:rPr lang="fr-FR" sz="1400" i="1" baseline="30000" dirty="0">
                <a:solidFill>
                  <a:schemeClr val="bg1"/>
                </a:solidFill>
              </a:rPr>
              <a:t>ème</a:t>
            </a:r>
            <a:r>
              <a:rPr lang="fr-FR" sz="1400" i="1" dirty="0">
                <a:solidFill>
                  <a:schemeClr val="bg1"/>
                </a:solidFill>
              </a:rPr>
              <a:t> semestre DESMIR</a:t>
            </a:r>
          </a:p>
          <a:p>
            <a:pPr algn="r" rtl="0"/>
            <a:r>
              <a:rPr lang="fr-FR" sz="1400" i="1" dirty="0">
                <a:solidFill>
                  <a:schemeClr val="bg1"/>
                </a:solidFill>
              </a:rPr>
              <a:t>Le 02/12/2022</a:t>
            </a:r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13139E08-0EE6-2C43-82B9-16D1973CD6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3"/>
          <a:stretch/>
        </p:blipFill>
        <p:spPr>
          <a:xfrm>
            <a:off x="473726" y="-88900"/>
            <a:ext cx="11799064" cy="353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F71CE3DA-7886-B05B-8F47-FBBC0F1D3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45722" cy="1790792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C1E73A-BBA7-6F01-9496-3B5BF6719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rtl="0"/>
            <a:fld id="{58FB4751-880F-D840-AAA9-3A15815CC996}" type="slidenum">
              <a:rPr lang="fr-FR" smtClean="0"/>
              <a:t>10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9F2FB5B-F485-4F50-316F-D43FC09633F4}"/>
              </a:ext>
            </a:extLst>
          </p:cNvPr>
          <p:cNvSpPr txBox="1"/>
          <p:nvPr/>
        </p:nvSpPr>
        <p:spPr>
          <a:xfrm>
            <a:off x="5402981" y="805714"/>
            <a:ext cx="693019" cy="3753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2020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953929A-7370-CE43-0C78-0F183FECF727}"/>
              </a:ext>
            </a:extLst>
          </p:cNvPr>
          <p:cNvSpPr txBox="1"/>
          <p:nvPr/>
        </p:nvSpPr>
        <p:spPr>
          <a:xfrm>
            <a:off x="6891688" y="110566"/>
            <a:ext cx="5315552" cy="160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Essai randomisé contrôlé</a:t>
            </a:r>
            <a:br>
              <a:rPr lang="fr-FR" sz="1600" dirty="0"/>
            </a:br>
            <a:r>
              <a:rPr lang="fr-FR" sz="1600" dirty="0"/>
              <a:t>Double aveugle </a:t>
            </a:r>
            <a:br>
              <a:rPr lang="fr-FR" sz="1600" dirty="0"/>
            </a:br>
            <a:r>
              <a:rPr lang="fr-FR" sz="1600" dirty="0"/>
              <a:t>Monocentrique</a:t>
            </a:r>
            <a:br>
              <a:rPr lang="fr-FR" sz="1600" dirty="0"/>
            </a:br>
            <a:r>
              <a:rPr lang="fr-FR" sz="1600" dirty="0"/>
              <a:t>février 2018 - juin 2019</a:t>
            </a:r>
            <a:br>
              <a:rPr lang="fr-FR" sz="1600" dirty="0"/>
            </a:br>
            <a:r>
              <a:rPr lang="fr-FR" sz="1600" dirty="0"/>
              <a:t>Durée ttt 4j</a:t>
            </a:r>
            <a:br>
              <a:rPr lang="fr-FR" sz="1600" dirty="0"/>
            </a:br>
            <a:r>
              <a:rPr lang="fr-FR" sz="1600" dirty="0"/>
              <a:t>CJP : résolution du choc et modification du SOFA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82AFF3E-7AE3-CF20-3137-F1F306D0462C}"/>
              </a:ext>
            </a:extLst>
          </p:cNvPr>
          <p:cNvSpPr txBox="1"/>
          <p:nvPr/>
        </p:nvSpPr>
        <p:spPr>
          <a:xfrm>
            <a:off x="904775" y="2512194"/>
            <a:ext cx="87493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Différence statistiquement significative sur durée vasopresseurs</a:t>
            </a:r>
          </a:p>
          <a:p>
            <a:r>
              <a:rPr lang="fr-FR" dirty="0"/>
              <a:t>=  inversion plus rapide du choc dans le groupe traitement (27 ± 22 vs 53 ± 38 heures, P &lt; 0,001)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Aucun changement statistiquement significatif du score SOFA n'a été trouvé entre les groupes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Délais d’initiation : 3-14h (</a:t>
            </a:r>
            <a:r>
              <a:rPr lang="fr-FR" dirty="0" err="1"/>
              <a:t>mean</a:t>
            </a:r>
            <a:r>
              <a:rPr lang="fr-FR" dirty="0"/>
              <a:t>, 9.9 4.5 </a:t>
            </a:r>
            <a:r>
              <a:rPr lang="fr-FR" dirty="0" err="1"/>
              <a:t>hours</a:t>
            </a:r>
            <a:r>
              <a:rPr lang="fr-F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90% </a:t>
            </a:r>
            <a:r>
              <a:rPr lang="en-US" dirty="0" err="1"/>
              <a:t>hypovitaminose</a:t>
            </a:r>
            <a:r>
              <a:rPr lang="en-US" dirty="0"/>
              <a:t>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40% deficit </a:t>
            </a:r>
            <a:endParaRPr lang="fr-FR" dirty="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54335AA9-C9BC-D042-B337-AC4CFB271339}"/>
              </a:ext>
            </a:extLst>
          </p:cNvPr>
          <p:cNvSpPr/>
          <p:nvPr/>
        </p:nvSpPr>
        <p:spPr>
          <a:xfrm>
            <a:off x="6882063" y="92075"/>
            <a:ext cx="4852737" cy="16987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451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BB7025-AE6B-EEC3-A1DA-9E875B931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950" y="2298700"/>
            <a:ext cx="5340978" cy="2565400"/>
          </a:xfrm>
        </p:spPr>
        <p:txBody>
          <a:bodyPr/>
          <a:lstStyle/>
          <a:p>
            <a:r>
              <a:rPr lang="fr-FR" dirty="0"/>
              <a:t>Bénéfice supposé si thérapie combinée commencée tôt : dans les 12h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009241-3008-CDD3-F9C3-E38A8D19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rtl="0"/>
            <a:fld id="{58FB4751-880F-D840-AAA9-3A15815CC996}" type="slidenum">
              <a:rPr lang="fr-FR" smtClean="0"/>
              <a:t>11</a:t>
            </a:fld>
            <a:endParaRPr lang="fr-FR" dirty="0"/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D17DAC7C-492F-7589-4534-4121BA2795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87" r="6809"/>
          <a:stretch/>
        </p:blipFill>
        <p:spPr>
          <a:xfrm>
            <a:off x="0" y="1"/>
            <a:ext cx="5810879" cy="1993900"/>
          </a:xfrm>
          <a:prstGeom prst="rect">
            <a:avLst/>
          </a:prstGeom>
        </p:spPr>
      </p:pic>
      <p:pic>
        <p:nvPicPr>
          <p:cNvPr id="11" name="Espace réservé du contenu 7">
            <a:extLst>
              <a:ext uri="{FF2B5EF4-FFF2-40B4-BE49-F238E27FC236}">
                <a16:creationId xmlns:a16="http://schemas.microsoft.com/office/drawing/2014/main" id="{5BA06044-3BDB-2DA3-E2AB-7356DB539A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3" r="7951" b="-2"/>
          <a:stretch/>
        </p:blipFill>
        <p:spPr>
          <a:xfrm>
            <a:off x="5461000" y="1537944"/>
            <a:ext cx="6746240" cy="53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69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E72DAE-716D-43B5-D939-C2ADCA42F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939F0A-BA6B-8ABC-F1F4-012D23C6F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Unicentrique</a:t>
            </a:r>
            <a:endParaRPr lang="fr-FR" dirty="0"/>
          </a:p>
          <a:p>
            <a:r>
              <a:rPr lang="fr-FR" dirty="0"/>
              <a:t>45lits d’ICU en Chine</a:t>
            </a:r>
          </a:p>
          <a:p>
            <a:r>
              <a:rPr lang="fr-FR" dirty="0"/>
              <a:t>Stratifiée 1:1</a:t>
            </a:r>
          </a:p>
          <a:p>
            <a:r>
              <a:rPr lang="fr-FR" dirty="0"/>
              <a:t>Double aveugle (seule IDE qui administre le traitement)</a:t>
            </a:r>
          </a:p>
          <a:p>
            <a:r>
              <a:rPr lang="fr-FR" dirty="0"/>
              <a:t>Comité d’éthique </a:t>
            </a:r>
          </a:p>
          <a:p>
            <a:r>
              <a:rPr lang="fr-FR" dirty="0"/>
              <a:t>Février 2019 – Juin 2021</a:t>
            </a:r>
          </a:p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C095BD-FB42-9362-BC3A-77732E8A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rtl="0"/>
            <a:fld id="{58FB4751-880F-D840-AAA9-3A15815CC996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4780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13C825-B0B2-4051-8586-9C5A5A74B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65140"/>
            <a:ext cx="9692640" cy="1325562"/>
          </a:xfrm>
        </p:spPr>
        <p:txBody>
          <a:bodyPr/>
          <a:lstStyle/>
          <a:p>
            <a:r>
              <a:rPr lang="fr-FR" dirty="0"/>
              <a:t>Méthodes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498126-09B0-92F2-91C8-FAF498B15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rtl="0"/>
            <a:fld id="{58FB4751-880F-D840-AAA9-3A15815CC996}" type="slidenum">
              <a:rPr lang="fr-FR" smtClean="0"/>
              <a:t>13</a:t>
            </a:fld>
            <a:endParaRPr lang="fr-FR" dirty="0"/>
          </a:p>
        </p:txBody>
      </p:sp>
      <p:pic>
        <p:nvPicPr>
          <p:cNvPr id="7" name="Espace réservé du contenu 7">
            <a:extLst>
              <a:ext uri="{FF2B5EF4-FFF2-40B4-BE49-F238E27FC236}">
                <a16:creationId xmlns:a16="http://schemas.microsoft.com/office/drawing/2014/main" id="{5BADA624-B6C9-C84E-B51F-E19A2E4BF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514" t="40254" r="67913" b="23411"/>
          <a:stretch/>
        </p:blipFill>
        <p:spPr>
          <a:xfrm>
            <a:off x="1079500" y="2044700"/>
            <a:ext cx="3378200" cy="3543300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44C27DB-2AAB-6ABD-5188-8027B17B4645}"/>
              </a:ext>
            </a:extLst>
          </p:cNvPr>
          <p:cNvSpPr/>
          <p:nvPr/>
        </p:nvSpPr>
        <p:spPr>
          <a:xfrm>
            <a:off x="6578600" y="2044700"/>
            <a:ext cx="3378200" cy="35433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A1A2625-3BF2-5BE5-9E30-F0D448FAB434}"/>
              </a:ext>
            </a:extLst>
          </p:cNvPr>
          <p:cNvSpPr txBox="1"/>
          <p:nvPr/>
        </p:nvSpPr>
        <p:spPr>
          <a:xfrm>
            <a:off x="2142236" y="1675368"/>
            <a:ext cx="12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Inclusion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E2859FD-019D-6925-D9D7-23359278EC51}"/>
              </a:ext>
            </a:extLst>
          </p:cNvPr>
          <p:cNvSpPr txBox="1"/>
          <p:nvPr/>
        </p:nvSpPr>
        <p:spPr>
          <a:xfrm>
            <a:off x="7734302" y="1720334"/>
            <a:ext cx="12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Exclusion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E05BB9F-0258-4534-9A30-6424D1CEA883}"/>
              </a:ext>
            </a:extLst>
          </p:cNvPr>
          <p:cNvSpPr txBox="1"/>
          <p:nvPr/>
        </p:nvSpPr>
        <p:spPr>
          <a:xfrm>
            <a:off x="6773672" y="2414032"/>
            <a:ext cx="2751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Corticothérapie&lt;M3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Stéroïdes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Immunosuppression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Grossesse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Déficience G6PD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Hémocrhomatose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Allergie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Décès prévu dans les 90J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Refus</a:t>
            </a:r>
          </a:p>
        </p:txBody>
      </p:sp>
    </p:spTree>
    <p:extLst>
      <p:ext uri="{BB962C8B-B14F-4D97-AF65-F5344CB8AC3E}">
        <p14:creationId xmlns:p14="http://schemas.microsoft.com/office/powerpoint/2010/main" val="667099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0FF873-0D97-4AE7-A97E-53991037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F529A0EE-270B-1748-07FC-B780C651D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69" r="1180" b="2"/>
          <a:stretch/>
        </p:blipFill>
        <p:spPr>
          <a:xfrm>
            <a:off x="1265329" y="101600"/>
            <a:ext cx="9661342" cy="6473644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B91651-D41E-F82F-350A-D5D804AB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18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0FF873-0D97-4AE7-A97E-53991037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Espace réservé du contenu 7" descr="Une image contenant table&#10;&#10;Description générée automatiquement">
            <a:extLst>
              <a:ext uri="{FF2B5EF4-FFF2-40B4-BE49-F238E27FC236}">
                <a16:creationId xmlns:a16="http://schemas.microsoft.com/office/drawing/2014/main" id="{6891F137-D481-B79A-12C1-97A5FA8C9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2834" b="-1"/>
          <a:stretch/>
        </p:blipFill>
        <p:spPr>
          <a:xfrm>
            <a:off x="1437640" y="44931"/>
            <a:ext cx="8445500" cy="6813069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8470D1-189C-C2DF-9EBC-D6993CB3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3" name="Étoile : 5 branches 2">
            <a:extLst>
              <a:ext uri="{FF2B5EF4-FFF2-40B4-BE49-F238E27FC236}">
                <a16:creationId xmlns:a16="http://schemas.microsoft.com/office/drawing/2014/main" id="{9A52D3FF-C96B-05F5-9D80-1E8176F0F604}"/>
              </a:ext>
            </a:extLst>
          </p:cNvPr>
          <p:cNvSpPr/>
          <p:nvPr/>
        </p:nvSpPr>
        <p:spPr>
          <a:xfrm>
            <a:off x="1435100" y="1498600"/>
            <a:ext cx="279400" cy="1778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A5B54964-DE7A-FEA2-88EE-09D7D6C7C657}"/>
              </a:ext>
            </a:extLst>
          </p:cNvPr>
          <p:cNvSpPr/>
          <p:nvPr/>
        </p:nvSpPr>
        <p:spPr>
          <a:xfrm>
            <a:off x="1435100" y="1257300"/>
            <a:ext cx="279400" cy="1778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 : 5 branches 8">
            <a:extLst>
              <a:ext uri="{FF2B5EF4-FFF2-40B4-BE49-F238E27FC236}">
                <a16:creationId xmlns:a16="http://schemas.microsoft.com/office/drawing/2014/main" id="{29747880-9835-CC7C-2FDF-8D80BB9F6B1A}"/>
              </a:ext>
            </a:extLst>
          </p:cNvPr>
          <p:cNvSpPr/>
          <p:nvPr/>
        </p:nvSpPr>
        <p:spPr>
          <a:xfrm>
            <a:off x="1435100" y="3035300"/>
            <a:ext cx="279400" cy="1778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Étoile : 5 branches 9">
            <a:extLst>
              <a:ext uri="{FF2B5EF4-FFF2-40B4-BE49-F238E27FC236}">
                <a16:creationId xmlns:a16="http://schemas.microsoft.com/office/drawing/2014/main" id="{B4DA773D-9623-6B72-6354-0DEF4FB39933}"/>
              </a:ext>
            </a:extLst>
          </p:cNvPr>
          <p:cNvSpPr/>
          <p:nvPr/>
        </p:nvSpPr>
        <p:spPr>
          <a:xfrm>
            <a:off x="1422400" y="5181600"/>
            <a:ext cx="279400" cy="1778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938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96B238-01AF-DB83-AE57-3C11B4D9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E1F9AF-773A-1A56-D531-5AC893741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Variables continues → Wilcoxon </a:t>
            </a:r>
            <a:r>
              <a:rPr lang="fr-FR" dirty="0" err="1"/>
              <a:t>renk</a:t>
            </a:r>
            <a:r>
              <a:rPr lang="fr-FR" dirty="0"/>
              <a:t> </a:t>
            </a:r>
            <a:r>
              <a:rPr lang="fr-FR" dirty="0" err="1"/>
              <a:t>sum</a:t>
            </a:r>
            <a:r>
              <a:rPr lang="fr-FR" dirty="0"/>
              <a:t> test</a:t>
            </a:r>
          </a:p>
          <a:p>
            <a:r>
              <a:rPr lang="fr-FR" dirty="0"/>
              <a:t>Variables catégorielles → chi-square test</a:t>
            </a:r>
          </a:p>
          <a:p>
            <a:r>
              <a:rPr lang="fr-FR" dirty="0"/>
              <a:t>Durée survie → Hazard ratio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Pour les patients perdus de vue : “last </a:t>
            </a:r>
            <a:r>
              <a:rPr lang="fr-FR" dirty="0" err="1"/>
              <a:t>status</a:t>
            </a:r>
            <a:r>
              <a:rPr lang="fr-FR" dirty="0"/>
              <a:t> </a:t>
            </a:r>
            <a:r>
              <a:rPr lang="fr-FR" dirty="0" err="1"/>
              <a:t>carried</a:t>
            </a:r>
            <a:r>
              <a:rPr lang="fr-FR" dirty="0"/>
              <a:t> </a:t>
            </a:r>
            <a:r>
              <a:rPr lang="fr-FR" dirty="0" err="1"/>
              <a:t>forward</a:t>
            </a:r>
            <a:r>
              <a:rPr lang="fr-FR" dirty="0"/>
              <a:t>” </a:t>
            </a:r>
          </a:p>
          <a:p>
            <a:r>
              <a:rPr lang="fr-FR" dirty="0"/>
              <a:t>Pour les analyses du critère de jugement principal modèles : </a:t>
            </a:r>
            <a:r>
              <a:rPr lang="en-US" dirty="0"/>
              <a:t>“Worst–Best” and “Best–Worst” scenarios</a:t>
            </a:r>
          </a:p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81F574-A58E-4A32-1224-55544DE03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rtl="0"/>
            <a:fld id="{58FB4751-880F-D840-AAA9-3A15815CC996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7818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448E0B-3EAD-968E-D7F0-8C9B506E8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72" y="228600"/>
            <a:ext cx="9692640" cy="1325562"/>
          </a:xfrm>
        </p:spPr>
        <p:txBody>
          <a:bodyPr/>
          <a:lstStyle/>
          <a:p>
            <a:r>
              <a:rPr lang="fr-FR" dirty="0"/>
              <a:t>CJP</a:t>
            </a:r>
          </a:p>
        </p:txBody>
      </p:sp>
      <p:pic>
        <p:nvPicPr>
          <p:cNvPr id="8" name="Espace réservé du contenu 7" descr="Une image contenant table&#10;&#10;Description générée automatiquement">
            <a:extLst>
              <a:ext uri="{FF2B5EF4-FFF2-40B4-BE49-F238E27FC236}">
                <a16:creationId xmlns:a16="http://schemas.microsoft.com/office/drawing/2014/main" id="{4757E16F-9336-2341-C1BE-9CD0F7CF2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8940" y="1558621"/>
            <a:ext cx="10218104" cy="4613579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C852C4-67BD-140B-E1C3-D8FBEB666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rtl="0"/>
            <a:fld id="{58FB4751-880F-D840-AAA9-3A15815CC996}" type="slidenum">
              <a:rPr lang="fr-FR" smtClean="0"/>
              <a:t>17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C8D0DD-B0E0-B968-525F-68FF2BCA708D}"/>
              </a:ext>
            </a:extLst>
          </p:cNvPr>
          <p:cNvSpPr/>
          <p:nvPr/>
        </p:nvSpPr>
        <p:spPr>
          <a:xfrm>
            <a:off x="6096000" y="2578100"/>
            <a:ext cx="355600" cy="279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3A1474-0515-DECC-6CDA-E66B82073963}"/>
              </a:ext>
            </a:extLst>
          </p:cNvPr>
          <p:cNvSpPr/>
          <p:nvPr/>
        </p:nvSpPr>
        <p:spPr>
          <a:xfrm>
            <a:off x="10065512" y="2578100"/>
            <a:ext cx="355600" cy="279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320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AD2FF3-2DC3-FEA8-0797-72D8A6F4F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70" y="99060"/>
            <a:ext cx="9692640" cy="1325562"/>
          </a:xfrm>
        </p:spPr>
        <p:txBody>
          <a:bodyPr/>
          <a:lstStyle/>
          <a:p>
            <a:r>
              <a:rPr lang="fr-FR" dirty="0"/>
              <a:t>Critères secondaires clés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855744-465F-DA37-F5D8-7F604FC53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rtl="0"/>
            <a:fld id="{58FB4751-880F-D840-AAA9-3A15815CC996}" type="slidenum">
              <a:rPr lang="fr-FR" smtClean="0"/>
              <a:t>18</a:t>
            </a:fld>
            <a:endParaRPr lang="fr-FR" dirty="0"/>
          </a:p>
        </p:txBody>
      </p:sp>
      <p:pic>
        <p:nvPicPr>
          <p:cNvPr id="7" name="Espace réservé du contenu 7" descr="Une image contenant table&#10;&#10;Description générée automatiquement">
            <a:extLst>
              <a:ext uri="{FF2B5EF4-FFF2-40B4-BE49-F238E27FC236}">
                <a16:creationId xmlns:a16="http://schemas.microsoft.com/office/drawing/2014/main" id="{0A53DBB1-A739-E53D-1C44-791543438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6597" y="1621538"/>
            <a:ext cx="10736243" cy="4847524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17D51C-EAC4-C9F8-1836-E4E742302472}"/>
              </a:ext>
            </a:extLst>
          </p:cNvPr>
          <p:cNvSpPr/>
          <p:nvPr/>
        </p:nvSpPr>
        <p:spPr>
          <a:xfrm>
            <a:off x="587170" y="2946400"/>
            <a:ext cx="1940130" cy="863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711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0FF873-0D97-4AE7-A97E-53991037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Espace réservé du contenu 7" descr="Une image contenant table&#10;&#10;Description générée automatiquement">
            <a:extLst>
              <a:ext uri="{FF2B5EF4-FFF2-40B4-BE49-F238E27FC236}">
                <a16:creationId xmlns:a16="http://schemas.microsoft.com/office/drawing/2014/main" id="{48E391D5-ED8D-EACE-6D29-38730F9CE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0667" y="1256671"/>
            <a:ext cx="9548706" cy="4344658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EF266-174D-7F73-B124-24D1D5F3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03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2FE112-A6AE-0ECB-0E88-905DECBAF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Rationnel de l’étude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61077799-1726-1A59-4FBD-BBC52815F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55" t="14010" r="4260" b="11577"/>
          <a:stretch/>
        </p:blipFill>
        <p:spPr>
          <a:xfrm>
            <a:off x="1237487" y="1691322"/>
            <a:ext cx="7467125" cy="457531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4C2848-FFAC-CCAA-6B2F-09B875C91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rtl="0"/>
            <a:fld id="{58FB4751-880F-D840-AAA9-3A15815CC996}" type="slidenum">
              <a:rPr lang="fr-FR" smtClean="0"/>
              <a:t>2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632BFB1-FB2C-13AC-1248-786909C670F5}"/>
              </a:ext>
            </a:extLst>
          </p:cNvPr>
          <p:cNvSpPr txBox="1"/>
          <p:nvPr/>
        </p:nvSpPr>
        <p:spPr>
          <a:xfrm>
            <a:off x="10160000" y="6536888"/>
            <a:ext cx="139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Sepsis III</a:t>
            </a:r>
          </a:p>
        </p:txBody>
      </p:sp>
    </p:spTree>
    <p:extLst>
      <p:ext uri="{BB962C8B-B14F-4D97-AF65-F5344CB8AC3E}">
        <p14:creationId xmlns:p14="http://schemas.microsoft.com/office/powerpoint/2010/main" val="3582011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8AFCD3-417A-51BB-C07E-FD1EA60B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Discussion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987A30-501D-5390-AB8E-F577F3E9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rtl="0"/>
            <a:fld id="{58FB4751-880F-D840-AAA9-3A15815CC996}" type="slidenum">
              <a:rPr lang="fr-FR" smtClean="0"/>
              <a:t>20</a:t>
            </a:fld>
            <a:endParaRPr lang="fr-FR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AAC91775-6F4B-2414-E790-912195CD0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488" y="4701541"/>
            <a:ext cx="8885428" cy="1608137"/>
          </a:xfrm>
        </p:spPr>
        <p:txBody>
          <a:bodyPr/>
          <a:lstStyle/>
          <a:p>
            <a:r>
              <a:rPr lang="fr-FR" dirty="0"/>
              <a:t>Sévérité différentes </a:t>
            </a:r>
          </a:p>
          <a:p>
            <a:r>
              <a:rPr lang="fr-FR" dirty="0"/>
              <a:t>Sites d’infection</a:t>
            </a:r>
          </a:p>
          <a:p>
            <a:r>
              <a:rPr lang="fr-FR" dirty="0"/>
              <a:t>Méthodes d’administration hydrocortisone</a:t>
            </a:r>
          </a:p>
          <a:p>
            <a:endParaRPr lang="fr-FR" dirty="0"/>
          </a:p>
        </p:txBody>
      </p:sp>
      <p:pic>
        <p:nvPicPr>
          <p:cNvPr id="11" name="Graphique 10" descr="Presse-papiers mixte avec un remplissage uni">
            <a:extLst>
              <a:ext uri="{FF2B5EF4-FFF2-40B4-BE49-F238E27FC236}">
                <a16:creationId xmlns:a16="http://schemas.microsoft.com/office/drawing/2014/main" id="{66EF0369-FFE9-AC6B-4C0E-EFF5AB467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40900" y="624363"/>
            <a:ext cx="914400" cy="914400"/>
          </a:xfrm>
          <a:prstGeom prst="rect">
            <a:avLst/>
          </a:prstGeom>
        </p:spPr>
      </p:pic>
      <p:graphicFrame>
        <p:nvGraphicFramePr>
          <p:cNvPr id="14" name="Tableau 14">
            <a:extLst>
              <a:ext uri="{FF2B5EF4-FFF2-40B4-BE49-F238E27FC236}">
                <a16:creationId xmlns:a16="http://schemas.microsoft.com/office/drawing/2014/main" id="{852E586E-2806-1171-FC62-8BEAC88B3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869380"/>
              </p:ext>
            </p:extLst>
          </p:nvPr>
        </p:nvGraphicFramePr>
        <p:xfrm>
          <a:off x="1237488" y="1826260"/>
          <a:ext cx="9417812" cy="2745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8906">
                  <a:extLst>
                    <a:ext uri="{9D8B030D-6E8A-4147-A177-3AD203B41FA5}">
                      <a16:colId xmlns:a16="http://schemas.microsoft.com/office/drawing/2014/main" val="1506321301"/>
                    </a:ext>
                  </a:extLst>
                </a:gridCol>
                <a:gridCol w="4708906">
                  <a:extLst>
                    <a:ext uri="{9D8B030D-6E8A-4147-A177-3AD203B41FA5}">
                      <a16:colId xmlns:a16="http://schemas.microsoft.com/office/drawing/2014/main" val="2131069734"/>
                    </a:ext>
                  </a:extLst>
                </a:gridCol>
              </a:tblGrid>
              <a:tr h="48298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654584"/>
                  </a:ext>
                </a:extLst>
              </a:tr>
              <a:tr h="226275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dirty="0"/>
                        <a:t>Administration du traitement plus tôt que les autres études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dirty="0"/>
                        <a:t>Durée thérapie combinée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dirty="0"/>
                        <a:t>Population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dirty="0"/>
                        <a:t>Peu de perdus de vu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fr-FR" dirty="0"/>
                        <a:t>Pas de dosages vitaminiques initiaux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fr-FR" dirty="0"/>
                        <a:t>Même posologie pour chaque patients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fr-FR" dirty="0"/>
                        <a:t>Monocentrique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484016"/>
                  </a:ext>
                </a:extLst>
              </a:tr>
            </a:tbl>
          </a:graphicData>
        </a:graphic>
      </p:graphicFrame>
      <p:pic>
        <p:nvPicPr>
          <p:cNvPr id="16" name="Graphique 15" descr="Contour de visage souriant avec un remplissage uni">
            <a:extLst>
              <a:ext uri="{FF2B5EF4-FFF2-40B4-BE49-F238E27FC236}">
                <a16:creationId xmlns:a16="http://schemas.microsoft.com/office/drawing/2014/main" id="{EFEEF82A-0F22-6830-8C16-0F7E7D85CA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49600" y="1820863"/>
            <a:ext cx="508000" cy="508000"/>
          </a:xfrm>
          <a:prstGeom prst="rect">
            <a:avLst/>
          </a:prstGeom>
        </p:spPr>
      </p:pic>
      <p:pic>
        <p:nvPicPr>
          <p:cNvPr id="18" name="Graphique 17" descr="Contour de visage triste avec un remplissage uni">
            <a:extLst>
              <a:ext uri="{FF2B5EF4-FFF2-40B4-BE49-F238E27FC236}">
                <a16:creationId xmlns:a16="http://schemas.microsoft.com/office/drawing/2014/main" id="{57BEA4DD-DD16-5F51-ABBD-789F8C4E1F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12100" y="1820863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97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D0AE48-4316-ECC2-3536-E265A594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rtl="0"/>
            <a:fld id="{58FB4751-880F-D840-AAA9-3A15815CC996}" type="slidenum">
              <a:rPr lang="fr-FR" smtClean="0"/>
              <a:t>21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CA1B85B-CA67-348F-BDC2-26A0E35861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Méta analyse du 17/11/2022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3D9251AA-BC9B-7C6D-4887-FD344E47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c’’est pas fini !</a:t>
            </a:r>
          </a:p>
        </p:txBody>
      </p:sp>
    </p:spTree>
    <p:extLst>
      <p:ext uri="{BB962C8B-B14F-4D97-AF65-F5344CB8AC3E}">
        <p14:creationId xmlns:p14="http://schemas.microsoft.com/office/powerpoint/2010/main" val="241534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Une image contenant texte, intérieur, capture d’écran&#10;&#10;Description générée automatiquement">
            <a:extLst>
              <a:ext uri="{FF2B5EF4-FFF2-40B4-BE49-F238E27FC236}">
                <a16:creationId xmlns:a16="http://schemas.microsoft.com/office/drawing/2014/main" id="{83A99C68-537B-86FF-0D1F-97B990E0B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6477000" cy="2392074"/>
          </a:xfrm>
          <a:ln>
            <a:solidFill>
              <a:srgbClr val="FF0000"/>
            </a:solidFill>
          </a:ln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9821C6-B8EB-607E-31B7-6A8371286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rtl="0"/>
            <a:fld id="{58FB4751-880F-D840-AAA9-3A15815CC996}" type="slidenum">
              <a:rPr lang="fr-FR" smtClean="0"/>
              <a:t>22</a:t>
            </a:fld>
            <a:endParaRPr lang="fr-FR" dirty="0"/>
          </a:p>
        </p:txBody>
      </p:sp>
      <p:pic>
        <p:nvPicPr>
          <p:cNvPr id="14" name="Image 13" descr="Une image contenant table&#10;&#10;Description générée automatiquement">
            <a:extLst>
              <a:ext uri="{FF2B5EF4-FFF2-40B4-BE49-F238E27FC236}">
                <a16:creationId xmlns:a16="http://schemas.microsoft.com/office/drawing/2014/main" id="{5B98491F-DDB2-CC77-7771-B7E37AD4D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98820"/>
            <a:ext cx="10701883" cy="437803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BBE53CA7-AF5D-D9D9-CA90-3702203DBD78}"/>
              </a:ext>
            </a:extLst>
          </p:cNvPr>
          <p:cNvSpPr txBox="1"/>
          <p:nvPr/>
        </p:nvSpPr>
        <p:spPr>
          <a:xfrm>
            <a:off x="6882063" y="320842"/>
            <a:ext cx="4154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16 ECR </a:t>
            </a:r>
            <a:br>
              <a:rPr lang="fr-FR" dirty="0"/>
            </a:br>
            <a:r>
              <a:rPr lang="fr-FR" dirty="0"/>
              <a:t>2985 patients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97BD7272-C1C4-3AE6-9002-8EEE27412013}"/>
              </a:ext>
            </a:extLst>
          </p:cNvPr>
          <p:cNvSpPr/>
          <p:nvPr/>
        </p:nvSpPr>
        <p:spPr>
          <a:xfrm>
            <a:off x="6882063" y="320842"/>
            <a:ext cx="1796716" cy="8983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416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96B852-CF46-30E2-74C8-7E7A4D314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79" y="1259221"/>
            <a:ext cx="11148461" cy="5209841"/>
          </a:xfrm>
        </p:spPr>
        <p:txBody>
          <a:bodyPr>
            <a:normAutofit/>
          </a:bodyPr>
          <a:lstStyle/>
          <a:p>
            <a:r>
              <a:rPr lang="fr-FR" b="0" i="0" dirty="0">
                <a:solidFill>
                  <a:srgbClr val="2E2E2E"/>
                </a:solidFill>
                <a:effectLst/>
              </a:rPr>
              <a:t>Taux de mortalité global à J28 des patients septiques recevant un traitement </a:t>
            </a:r>
            <a:r>
              <a:rPr lang="fr-FR" b="1" i="0" dirty="0">
                <a:solidFill>
                  <a:srgbClr val="2E2E2E"/>
                </a:solidFill>
                <a:effectLst/>
              </a:rPr>
              <a:t>contenant</a:t>
            </a:r>
            <a:r>
              <a:rPr lang="fr-FR" b="0" i="0" dirty="0">
                <a:solidFill>
                  <a:srgbClr val="2E2E2E"/>
                </a:solidFill>
                <a:effectLst/>
              </a:rPr>
              <a:t> de la vitamine C était similaire à celui du groupe témoin</a:t>
            </a:r>
          </a:p>
          <a:p>
            <a:r>
              <a:rPr lang="fr-FR" dirty="0">
                <a:solidFill>
                  <a:srgbClr val="2E2E2E"/>
                </a:solidFill>
              </a:rPr>
              <a:t>Idem dans études de </a:t>
            </a:r>
            <a:r>
              <a:rPr lang="fr-FR" b="0" i="0" dirty="0">
                <a:solidFill>
                  <a:srgbClr val="2E2E2E"/>
                </a:solidFill>
                <a:effectLst/>
              </a:rPr>
              <a:t>sous-groupes sur :</a:t>
            </a:r>
          </a:p>
          <a:p>
            <a:pPr>
              <a:buFontTx/>
              <a:buChar char="-"/>
            </a:pPr>
            <a:r>
              <a:rPr lang="fr-FR" b="0" i="0" dirty="0">
                <a:solidFill>
                  <a:srgbClr val="2E2E2E"/>
                </a:solidFill>
                <a:effectLst/>
              </a:rPr>
              <a:t>choc septique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2E2E2E"/>
                </a:solidFill>
              </a:rPr>
              <a:t>Association o</a:t>
            </a:r>
            <a:r>
              <a:rPr lang="fr-FR" b="0" i="0" dirty="0">
                <a:solidFill>
                  <a:srgbClr val="2E2E2E"/>
                </a:solidFill>
                <a:effectLst/>
              </a:rPr>
              <a:t>u sans hydrocortisone et thiamine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2E2E2E"/>
                </a:solidFill>
              </a:rPr>
              <a:t>C</a:t>
            </a:r>
            <a:r>
              <a:rPr lang="fr-FR" b="0" i="0" dirty="0">
                <a:solidFill>
                  <a:srgbClr val="2E2E2E"/>
                </a:solidFill>
                <a:effectLst/>
              </a:rPr>
              <a:t>onception de l'étude</a:t>
            </a:r>
          </a:p>
          <a:p>
            <a:pPr>
              <a:buFontTx/>
              <a:buChar char="-"/>
            </a:pPr>
            <a:endParaRPr lang="fr-FR" dirty="0">
              <a:solidFill>
                <a:srgbClr val="2E2E2E"/>
              </a:solidFill>
            </a:endParaRPr>
          </a:p>
          <a:p>
            <a:r>
              <a:rPr lang="fr-FR" b="0" i="0" dirty="0">
                <a:solidFill>
                  <a:srgbClr val="2E2E2E"/>
                </a:solidFill>
                <a:effectLst/>
              </a:rPr>
              <a:t>Pas de différence significative en termes de mortalité en soins intensifs, à l'hôpital et à J90</a:t>
            </a:r>
          </a:p>
          <a:p>
            <a:r>
              <a:rPr lang="fr-FR" b="0" i="0" dirty="0">
                <a:solidFill>
                  <a:srgbClr val="2E2E2E"/>
                </a:solidFill>
                <a:effectLst/>
              </a:rPr>
              <a:t>NS sur durée de séjour (USI, hôpital) </a:t>
            </a:r>
          </a:p>
          <a:p>
            <a:r>
              <a:rPr lang="fr-FR" b="0" i="0" dirty="0">
                <a:solidFill>
                  <a:srgbClr val="2E2E2E"/>
                </a:solidFill>
                <a:effectLst/>
              </a:rPr>
              <a:t>NS sur modification du SOFA</a:t>
            </a:r>
          </a:p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B41FC4-4C15-1904-C7BE-27ADBAFB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rtl="0"/>
            <a:fld id="{58FB4751-880F-D840-AAA9-3A15815CC996}" type="slidenum">
              <a:rPr lang="fr-FR" smtClean="0"/>
              <a:t>23</a:t>
            </a:fld>
            <a:endParaRPr lang="fr-FR" dirty="0"/>
          </a:p>
        </p:txBody>
      </p:sp>
      <p:pic>
        <p:nvPicPr>
          <p:cNvPr id="8" name="Image 7" descr="Une image contenant fruit, alimentation, orange, oranges&#10;&#10;Description générée automatiquement">
            <a:extLst>
              <a:ext uri="{FF2B5EF4-FFF2-40B4-BE49-F238E27FC236}">
                <a16:creationId xmlns:a16="http://schemas.microsoft.com/office/drawing/2014/main" id="{CCD7D568-E827-6447-B255-2BBEC2F95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093" y="1684420"/>
            <a:ext cx="2218960" cy="2333607"/>
          </a:xfrm>
          <a:prstGeom prst="rect">
            <a:avLst/>
          </a:prstGeom>
        </p:spPr>
      </p:pic>
      <p:sp>
        <p:nvSpPr>
          <p:cNvPr id="9" name="Signe de multiplication 8">
            <a:extLst>
              <a:ext uri="{FF2B5EF4-FFF2-40B4-BE49-F238E27FC236}">
                <a16:creationId xmlns:a16="http://schemas.microsoft.com/office/drawing/2014/main" id="{D0B5AB8F-5CAD-B1E5-3985-1E9E481D2BB9}"/>
              </a:ext>
            </a:extLst>
          </p:cNvPr>
          <p:cNvSpPr/>
          <p:nvPr/>
        </p:nvSpPr>
        <p:spPr>
          <a:xfrm>
            <a:off x="8850093" y="1828800"/>
            <a:ext cx="2218960" cy="1973179"/>
          </a:xfrm>
          <a:prstGeom prst="mathMultiply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506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096D4E-8B4F-62B8-F551-56379B923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876" y="1090669"/>
            <a:ext cx="11479576" cy="2420957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Merci de votre attention </a:t>
            </a:r>
            <a:r>
              <a:rPr lang="fr-FR" dirty="0">
                <a:sym typeface="Wingdings" panose="05000000000000000000" pitchFamily="2" charset="2"/>
              </a:rPr>
              <a:t>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7936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9FFE1D-F472-08B5-2E1F-77DCA90B2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998041"/>
            <a:ext cx="11292840" cy="60579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GB" sz="1800" i="1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Marik</a:t>
            </a:r>
            <a:r>
              <a:rPr lang="en-GB" sz="1800" i="1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PE, </a:t>
            </a:r>
            <a:r>
              <a:rPr lang="en-GB" sz="1800" i="1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Khangoora</a:t>
            </a:r>
            <a:r>
              <a:rPr lang="en-GB" sz="1800" i="1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V, Rivera R, Hooper MH, </a:t>
            </a:r>
            <a:r>
              <a:rPr lang="en-GB" sz="1800" i="1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Catravas</a:t>
            </a:r>
            <a:r>
              <a:rPr lang="en-GB" sz="1800" i="1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J. Hydrocortisone, Vitamin C, and Thiamine for the Treatment of Severe Sepsis and Septic Shock: A Retrospective Before-After Study. Chest. 2017 Jun;151(6):1229-1238. </a:t>
            </a:r>
            <a:r>
              <a:rPr lang="en-GB" sz="1800" i="1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GB" sz="1800" i="1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 10.1016/j.chest.2016.11.036. </a:t>
            </a:r>
            <a:r>
              <a:rPr lang="en-GB" sz="1800" i="1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Epub</a:t>
            </a:r>
            <a:r>
              <a:rPr lang="en-GB" sz="1800" i="1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2016 Dec 6. PMID: 27940189.</a:t>
            </a:r>
            <a:endParaRPr lang="fr-FR" sz="18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fr-FR" sz="18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Fujii</a:t>
            </a:r>
            <a:r>
              <a:rPr lang="fr-FR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T, </a:t>
            </a:r>
            <a:r>
              <a:rPr lang="fr-FR" sz="1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Luethi</a:t>
            </a:r>
            <a:r>
              <a:rPr lang="fr-FR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N, Young PJ, et al. </a:t>
            </a:r>
            <a:r>
              <a:rPr lang="en-GB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Effect of Vitamin C, Hydrocortisone, and Thiamine vs Hydrocortisone Alone on Time Alive and Free of Vasopressor Support Among Patients With Septic Shock: The VITAMINS Randomized Clinical Trial. </a:t>
            </a:r>
            <a:r>
              <a:rPr lang="fr-FR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JAMA. 2020;323(5):423-431. doi:10.1001/jama.2019.22176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Iglesias J, Vassallo AV, Patel VV, Sullivan JB, Cavanaugh J, </a:t>
            </a:r>
            <a:r>
              <a:rPr lang="en-GB" sz="1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Elbaga</a:t>
            </a:r>
            <a:r>
              <a:rPr lang="en-GB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Y. Outcomes of Metabolic Resuscitation Using Ascorbic Acid, Thiamine, and Glucocorticoids in the Early Treatment of Sepsis: The ORANGES Trial. </a:t>
            </a:r>
            <a:r>
              <a:rPr lang="fr-FR" sz="1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Chest</a:t>
            </a:r>
            <a:r>
              <a:rPr lang="fr-FR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2020 Jul;158(1):164-173. </a:t>
            </a:r>
            <a:r>
              <a:rPr lang="fr-FR" sz="1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fr-FR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10.1016/j.chest.2020.02.049. Epub 2020 Mar 17. PMID: 32194058.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fr-FR" sz="1800" i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Na, W., Shen, H., Li, Y. et al. </a:t>
            </a:r>
            <a:r>
              <a:rPr lang="en-GB" sz="1800" i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Hydrocortisone, ascorbic acid, and thiamine (HAT) for sepsis and septic shock: a meta-analysis with sequential trial analysis. j intensive care </a:t>
            </a:r>
            <a:r>
              <a:rPr lang="en-GB" sz="1800" b="1" i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GB" sz="1800" i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75 (2021). </a:t>
            </a:r>
            <a:endParaRPr lang="fr-FR" sz="18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GB" sz="1800" i="1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Fujii</a:t>
            </a:r>
            <a:r>
              <a:rPr lang="en-GB" sz="1800" i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T., Fowler, R. &amp; Vincent, JL. Vitamin C and thiamine for sepsis: time to go back to fundamental principles. </a:t>
            </a:r>
            <a:r>
              <a:rPr lang="fr-FR" sz="1800" i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Intensive Care Med </a:t>
            </a:r>
            <a:r>
              <a:rPr lang="fr-FR" sz="1800" b="1" i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46</a:t>
            </a:r>
            <a:r>
              <a:rPr lang="fr-FR" sz="1800" i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2061–2063 (2020)</a:t>
            </a:r>
            <a:endParaRPr lang="fr-FR" sz="18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i="1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CEED37-0E3B-D80B-CA46-0B630B3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rtl="0"/>
            <a:fld id="{58FB4751-880F-D840-AAA9-3A15815CC996}" type="slidenum">
              <a:rPr lang="fr-FR" smtClean="0"/>
              <a:t>25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B2AE0B2-5FE2-6F68-C475-51DCB2E1CE2F}"/>
              </a:ext>
            </a:extLst>
          </p:cNvPr>
          <p:cNvSpPr txBox="1"/>
          <p:nvPr/>
        </p:nvSpPr>
        <p:spPr>
          <a:xfrm>
            <a:off x="482600" y="2286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Références</a:t>
            </a:r>
          </a:p>
        </p:txBody>
      </p:sp>
    </p:spTree>
    <p:extLst>
      <p:ext uri="{BB962C8B-B14F-4D97-AF65-F5344CB8AC3E}">
        <p14:creationId xmlns:p14="http://schemas.microsoft.com/office/powerpoint/2010/main" val="1939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93FC52-763C-E5E9-AFAA-A7331D525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Rationnel de l’étude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93653A-8F9A-3F85-6C21-6F25CA59D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Sepsis : dysrégulation de l’hôte en réponse à l’infection</a:t>
            </a:r>
          </a:p>
          <a:p>
            <a:r>
              <a:rPr lang="fr-FR" dirty="0"/>
              <a:t>49 millions de cas de sepsis</a:t>
            </a:r>
          </a:p>
          <a:p>
            <a:r>
              <a:rPr lang="fr-FR" dirty="0"/>
              <a:t>11 millions de décès par sepsis</a:t>
            </a:r>
          </a:p>
          <a:p>
            <a:r>
              <a:rPr lang="fr-FR" dirty="0"/>
              <a:t>Traitement : identification rapide du pathogène + antibiothérapie précoce +/- contrôle de la source </a:t>
            </a:r>
          </a:p>
          <a:p>
            <a:r>
              <a:rPr lang="fr-FR" dirty="0"/>
              <a:t>Mais : pas de traitement ciblant la pathogénicité du sepsis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Trouver un traitement adjuvant agissant sur l’atténuation de la dysfonction de l’hôte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27F553-070D-B950-BC27-E3FD315D5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rtl="0"/>
            <a:fld id="{58FB4751-880F-D840-AAA9-3A15815CC996}" type="slidenum">
              <a:rPr lang="fr-FR" smtClean="0"/>
              <a:t>3</a:t>
            </a:fld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8A2A9A5-2D0A-79A5-0FE6-1A2F6550A064}"/>
              </a:ext>
            </a:extLst>
          </p:cNvPr>
          <p:cNvCxnSpPr/>
          <p:nvPr/>
        </p:nvCxnSpPr>
        <p:spPr>
          <a:xfrm flipH="1">
            <a:off x="5047013" y="2315688"/>
            <a:ext cx="190005" cy="7600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DEBC0732-02DC-BD02-B2CA-5869A39E16A7}"/>
              </a:ext>
            </a:extLst>
          </p:cNvPr>
          <p:cNvSpPr txBox="1"/>
          <p:nvPr/>
        </p:nvSpPr>
        <p:spPr>
          <a:xfrm>
            <a:off x="5237018" y="2427592"/>
            <a:ext cx="2339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 dans le monde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59501E23-F9CC-D936-CAE9-C8C6D2E54AC2}"/>
              </a:ext>
            </a:extLst>
          </p:cNvPr>
          <p:cNvSpPr/>
          <p:nvPr/>
        </p:nvSpPr>
        <p:spPr>
          <a:xfrm>
            <a:off x="687464" y="5047013"/>
            <a:ext cx="463137" cy="19000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5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AADAC-16ED-B448-0BB7-75147498A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290" y="365760"/>
            <a:ext cx="5997678" cy="1325562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Mais pourquoi ces adjuvants ?</a:t>
            </a:r>
          </a:p>
        </p:txBody>
      </p:sp>
      <p:pic>
        <p:nvPicPr>
          <p:cNvPr id="8" name="Picture 7" descr="Points d'interrogation dans une ligne et un point d'interrogation est allumé">
            <a:extLst>
              <a:ext uri="{FF2B5EF4-FFF2-40B4-BE49-F238E27FC236}">
                <a16:creationId xmlns:a16="http://schemas.microsoft.com/office/drawing/2014/main" id="{3BFD509A-6724-8D89-9E7F-0281CE6B12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7" r="49811" b="-1"/>
          <a:stretch/>
        </p:blipFill>
        <p:spPr>
          <a:xfrm>
            <a:off x="20" y="10"/>
            <a:ext cx="4653291" cy="685799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E7AA12-55A5-4CD9-7915-9C4C80C35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290" y="2005739"/>
            <a:ext cx="6015571" cy="4174398"/>
          </a:xfrm>
        </p:spPr>
        <p:txBody>
          <a:bodyPr>
            <a:normAutofit/>
          </a:bodyPr>
          <a:lstStyle/>
          <a:p>
            <a:r>
              <a:rPr lang="fr-FR" dirty="0"/>
              <a:t>Vitamine C IV haute dose : propriétés anti inflammatoires et anti oxydantes</a:t>
            </a:r>
          </a:p>
          <a:p>
            <a:r>
              <a:rPr lang="fr-FR" dirty="0"/>
              <a:t>Supplémentation en thiamine : améliore la clairance du lactate </a:t>
            </a:r>
          </a:p>
          <a:p>
            <a:pPr marL="0" indent="0">
              <a:buNone/>
            </a:pPr>
            <a:r>
              <a:rPr lang="fr-FR" dirty="0"/>
              <a:t>Carence chez 20% des patients atteints de septicémie</a:t>
            </a:r>
          </a:p>
          <a:p>
            <a:r>
              <a:rPr lang="fr-FR" dirty="0"/>
              <a:t>Corticoïdes modulent la réponse inflammatoire</a:t>
            </a:r>
          </a:p>
          <a:p>
            <a:pPr marL="0" indent="0">
              <a:buNone/>
            </a:pPr>
            <a:r>
              <a:rPr lang="fr-FR" dirty="0"/>
              <a:t>Le sepsis peut se compliquer dysfonction axe </a:t>
            </a:r>
            <a:r>
              <a:rPr lang="fr-FR" dirty="0" err="1"/>
              <a:t>hypothalamo</a:t>
            </a:r>
            <a:r>
              <a:rPr lang="fr-FR" dirty="0"/>
              <a:t>-</a:t>
            </a:r>
            <a:r>
              <a:rPr lang="fr-FR" dirty="0" err="1"/>
              <a:t>hypophyso</a:t>
            </a:r>
            <a:r>
              <a:rPr lang="fr-FR" dirty="0"/>
              <a:t>-surrénal : pérennisation du processus inflammatoire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B4FD9A-4489-F42D-87F9-A30EA0697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58FB4751-880F-D840-AAA9-3A15815CC996}" type="slidenum">
              <a:rPr lang="fr-FR" smtClean="0"/>
              <a:pPr rtl="0"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79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0FADB0-902B-2457-B4FB-0A15DF45E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84" y="671744"/>
            <a:ext cx="3244775" cy="617386"/>
          </a:xfrm>
        </p:spPr>
        <p:txBody>
          <a:bodyPr>
            <a:normAutofit/>
          </a:bodyPr>
          <a:lstStyle/>
          <a:p>
            <a:r>
              <a:rPr lang="fr-FR" sz="3200" dirty="0"/>
              <a:t>La Vitamine C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C4CAEF4-DDDF-E7E7-25F9-BA139A4C6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282" y="1395602"/>
            <a:ext cx="4017343" cy="4776598"/>
          </a:xfrm>
        </p:spPr>
        <p:txBody>
          <a:bodyPr>
            <a:normAutofit lnSpcReduction="10000"/>
          </a:bodyPr>
          <a:lstStyle/>
          <a:p>
            <a:r>
              <a:rPr lang="fr-FR" sz="1600" dirty="0"/>
              <a:t>Médiateur de la fonction endothéliale par son rôle de cofacteur avec de nombreuses enzymes</a:t>
            </a:r>
            <a:endParaRPr lang="en-US" sz="1600" dirty="0"/>
          </a:p>
          <a:p>
            <a:r>
              <a:rPr lang="fr-FR" sz="1600" dirty="0"/>
              <a:t>Antioxydant en éliminant les radicaux libres</a:t>
            </a:r>
          </a:p>
          <a:p>
            <a:r>
              <a:rPr lang="fr-FR" sz="1600" dirty="0"/>
              <a:t>Augmente la densité capillaire perfusée et la réactivité vasoconstrictrice artériolaire</a:t>
            </a:r>
          </a:p>
          <a:p>
            <a:pPr marL="0" indent="0">
              <a:buNone/>
            </a:pPr>
            <a:r>
              <a:rPr lang="fr-FR" sz="1600" dirty="0"/>
              <a:t>Rôle possible dans le traitement de l'état vasoplégique dans la septicémie</a:t>
            </a:r>
          </a:p>
          <a:p>
            <a:pPr marL="0" indent="0">
              <a:buNone/>
            </a:pPr>
            <a:endParaRPr lang="fr-FR" sz="1600" dirty="0"/>
          </a:p>
          <a:p>
            <a:r>
              <a:rPr lang="fr-FR" sz="1600" dirty="0"/>
              <a:t>Réduit les récepteurs oxydés des glucocorticoïdes</a:t>
            </a:r>
          </a:p>
          <a:p>
            <a:r>
              <a:rPr lang="fr-FR" sz="1600" dirty="0"/>
              <a:t>Les glucocorticoïdes induisent l'expression d'un transporteur de la vitamine C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05CC9644-C383-7F4F-FF83-A12474C0A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671744"/>
            <a:ext cx="6155736" cy="5524772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4CD423-C0B7-9D94-32AE-6397FECDA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58FB4751-880F-D840-AAA9-3A15815CC996}" type="slidenum">
              <a:rPr lang="fr-FR" smtClean="0"/>
              <a:pPr rtl="0"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A68ECAF8-90F9-1214-82AF-B4E217CBADBD}"/>
              </a:ext>
            </a:extLst>
          </p:cNvPr>
          <p:cNvSpPr/>
          <p:nvPr/>
        </p:nvSpPr>
        <p:spPr>
          <a:xfrm>
            <a:off x="200687" y="3788714"/>
            <a:ext cx="327259" cy="12512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50F72BB3-9034-27AB-87E9-8A88D2D0D16B}"/>
              </a:ext>
            </a:extLst>
          </p:cNvPr>
          <p:cNvSpPr/>
          <p:nvPr/>
        </p:nvSpPr>
        <p:spPr>
          <a:xfrm>
            <a:off x="4171488" y="4745255"/>
            <a:ext cx="390887" cy="12512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727D954-C097-03FE-8B84-B6D961BC481D}"/>
              </a:ext>
            </a:extLst>
          </p:cNvPr>
          <p:cNvSpPr txBox="1"/>
          <p:nvPr/>
        </p:nvSpPr>
        <p:spPr>
          <a:xfrm>
            <a:off x="4765040" y="6458148"/>
            <a:ext cx="652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Vitamin C and thiamine for sepsis: time to go back to fundamental principles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3341593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F3B06-003F-91A2-AE29-7FD1A123D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8675" y="640079"/>
            <a:ext cx="3075836" cy="1366141"/>
          </a:xfrm>
        </p:spPr>
        <p:txBody>
          <a:bodyPr>
            <a:normAutofit/>
          </a:bodyPr>
          <a:lstStyle/>
          <a:p>
            <a:r>
              <a:rPr lang="fr-FR" sz="3200" dirty="0"/>
              <a:t>La Thiamine (vitamine B1)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F823C542-5AEA-DD03-2AEF-905C6BD6B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8" y="775892"/>
            <a:ext cx="6927007" cy="5316477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0D01525-608E-6F0A-96C0-5D253CB1D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8675" y="2325157"/>
            <a:ext cx="3075836" cy="3854979"/>
          </a:xfrm>
        </p:spPr>
        <p:txBody>
          <a:bodyPr>
            <a:normAutofit/>
          </a:bodyPr>
          <a:lstStyle/>
          <a:p>
            <a:r>
              <a:rPr lang="fr-FR" sz="1600" dirty="0"/>
              <a:t>C</a:t>
            </a:r>
            <a:r>
              <a:rPr lang="fr-FR" sz="1600" b="0" i="0" dirty="0">
                <a:effectLst/>
              </a:rPr>
              <a:t>oenzyme pour l'oxydation du pyruvate en acétyl-CoA dans le cycle de Krebs</a:t>
            </a:r>
            <a:endParaRPr lang="en-US" sz="16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FF68DA-2F67-19A1-3E33-9B8AC4DC8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58FB4751-880F-D840-AAA9-3A15815CC996}" type="slidenum">
              <a:rPr lang="fr-FR"/>
              <a:pPr rtl="0"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58A9452-0BAF-B77B-9168-AA83783216B8}"/>
              </a:ext>
            </a:extLst>
          </p:cNvPr>
          <p:cNvSpPr txBox="1"/>
          <p:nvPr/>
        </p:nvSpPr>
        <p:spPr>
          <a:xfrm>
            <a:off x="5664200" y="6550223"/>
            <a:ext cx="572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Insight </a:t>
            </a:r>
            <a:r>
              <a:rPr lang="fr-FR" sz="1400" i="1" dirty="0" err="1"/>
              <a:t>into</a:t>
            </a:r>
            <a:r>
              <a:rPr lang="fr-FR" sz="1400" i="1" dirty="0"/>
              <a:t> thiamine </a:t>
            </a:r>
            <a:r>
              <a:rPr lang="fr-FR" sz="1400" i="1" dirty="0" err="1"/>
              <a:t>supplementation</a:t>
            </a:r>
            <a:r>
              <a:rPr lang="fr-FR" sz="1400" i="1" dirty="0"/>
              <a:t> in patients </a:t>
            </a:r>
            <a:r>
              <a:rPr lang="fr-FR" sz="1400" i="1" dirty="0" err="1"/>
              <a:t>with</a:t>
            </a:r>
            <a:r>
              <a:rPr lang="fr-FR" sz="1400" i="1" dirty="0"/>
              <a:t> </a:t>
            </a:r>
            <a:r>
              <a:rPr lang="fr-FR" sz="1400" i="1" dirty="0" err="1"/>
              <a:t>septic</a:t>
            </a:r>
            <a:r>
              <a:rPr lang="fr-FR" sz="1400" i="1" dirty="0"/>
              <a:t> </a:t>
            </a:r>
            <a:r>
              <a:rPr lang="fr-FR" sz="1400" i="1" dirty="0" err="1"/>
              <a:t>shock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4057084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53F4E5A-C9EE-4859-B46B-F018F7D73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903712B-BF74-B723-A646-A62EEDA3C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4564674"/>
            <a:ext cx="4010820" cy="1615461"/>
          </a:xfrm>
        </p:spPr>
        <p:txBody>
          <a:bodyPr anchor="ctr">
            <a:normAutofit/>
          </a:bodyPr>
          <a:lstStyle/>
          <a:p>
            <a:r>
              <a:rPr lang="fr-FR" sz="3200" dirty="0"/>
              <a:t>L’hydrocortisone</a:t>
            </a:r>
          </a:p>
        </p:txBody>
      </p:sp>
      <p:pic>
        <p:nvPicPr>
          <p:cNvPr id="8" name="Espace réservé du contenu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85A641D0-724A-6E17-856C-346884C399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2" t="-1" r="545" b="-19664"/>
          <a:stretch/>
        </p:blipFill>
        <p:spPr>
          <a:xfrm>
            <a:off x="-21761" y="-13067"/>
            <a:ext cx="11314597" cy="425097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1A955B-D579-48FD-A51C-51B0C0B6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3000" y="4813604"/>
            <a:ext cx="0" cy="1117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9DC476C-67B4-C8E0-3A2E-34567970D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566297"/>
            <a:ext cx="3437263" cy="6410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i="1" dirty="0"/>
              <a:t>Surviving sepsis campaign 2021</a:t>
            </a:r>
          </a:p>
          <a:p>
            <a:endParaRPr lang="fr-FR" sz="1600" i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CEEA4C-A9F8-3A95-0728-EBE86AF8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58FB4751-880F-D840-AAA9-3A15815CC996}" type="slidenum">
              <a:rPr lang="fr-FR" smtClean="0"/>
              <a:pPr rtl="0"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54B1D9E-6F3B-6778-D131-58D7EF3D0178}"/>
              </a:ext>
            </a:extLst>
          </p:cNvPr>
          <p:cNvSpPr txBox="1"/>
          <p:nvPr/>
        </p:nvSpPr>
        <p:spPr>
          <a:xfrm>
            <a:off x="5143500" y="4813604"/>
            <a:ext cx="5943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</a:t>
            </a:r>
            <a:r>
              <a:rPr lang="fr-FR" b="0" i="0" dirty="0">
                <a:effectLst/>
              </a:rPr>
              <a:t>orrigent insuffisance corticotrope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i="0" dirty="0">
                <a:effectLst/>
              </a:rPr>
              <a:t>Effet anti-inflammatoire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Effet hémodynamique favorable</a:t>
            </a:r>
            <a:endParaRPr lang="fr-FR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7197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63A62CEE-7ED2-FA35-1138-B50619972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7347545" cy="1691322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817FC2-B6ED-B705-C5B7-ACDADC822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rtl="0"/>
            <a:fld id="{58FB4751-880F-D840-AAA9-3A15815CC996}" type="slidenum">
              <a:rPr lang="fr-FR" smtClean="0"/>
              <a:t>8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9639E51-A003-AD70-DEC5-A74FB5347406}"/>
              </a:ext>
            </a:extLst>
          </p:cNvPr>
          <p:cNvSpPr txBox="1"/>
          <p:nvPr/>
        </p:nvSpPr>
        <p:spPr>
          <a:xfrm>
            <a:off x="7214937" y="145189"/>
            <a:ext cx="4634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Etude rétrospective</a:t>
            </a:r>
            <a:br>
              <a:rPr lang="fr-FR" sz="1600" dirty="0"/>
            </a:br>
            <a:r>
              <a:rPr lang="fr-FR" sz="1600" dirty="0"/>
              <a:t>Avant/Après 7mois</a:t>
            </a:r>
          </a:p>
          <a:p>
            <a:r>
              <a:rPr lang="fr-FR" sz="1600" dirty="0"/>
              <a:t>Vit C-HSC-Thiamine dans les 24h vs groupe témoins </a:t>
            </a:r>
            <a:br>
              <a:rPr lang="fr-FR" sz="1600" dirty="0"/>
            </a:br>
            <a:r>
              <a:rPr lang="fr-FR" sz="1600" dirty="0"/>
              <a:t>4j de traitement</a:t>
            </a:r>
            <a:br>
              <a:rPr lang="fr-FR" sz="1600" dirty="0"/>
            </a:br>
            <a:r>
              <a:rPr lang="fr-FR" sz="1600" dirty="0"/>
              <a:t>CJP : survie à l’hôpital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6755476-BD79-48B9-1F15-838688C21609}"/>
              </a:ext>
            </a:extLst>
          </p:cNvPr>
          <p:cNvSpPr txBox="1"/>
          <p:nvPr/>
        </p:nvSpPr>
        <p:spPr>
          <a:xfrm>
            <a:off x="5208064" y="845660"/>
            <a:ext cx="703988" cy="376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2017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6655ECC-4268-6420-9C46-C58F61134268}"/>
              </a:ext>
            </a:extLst>
          </p:cNvPr>
          <p:cNvSpPr/>
          <p:nvPr/>
        </p:nvSpPr>
        <p:spPr>
          <a:xfrm>
            <a:off x="7150100" y="92075"/>
            <a:ext cx="4521200" cy="169132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7AFC741-C300-C58F-E6ED-DC974F3CD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2" y="2227681"/>
            <a:ext cx="8410996" cy="394451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37C4ADA-3E44-72F6-8CEB-3E3DDEF2A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3262" y="2129551"/>
            <a:ext cx="4093978" cy="394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76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5232052B-214E-803C-EDAB-E3C3FCA33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3455469" cy="3455469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A05E6C-B854-364B-3133-926ED4B46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rtl="0"/>
            <a:fld id="{58FB4751-880F-D840-AAA9-3A15815CC996}" type="slidenum">
              <a:rPr lang="fr-FR" smtClean="0"/>
              <a:t>9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6BBBDEB-0EBD-BCD7-AD64-85C509F28B93}"/>
              </a:ext>
            </a:extLst>
          </p:cNvPr>
          <p:cNvSpPr txBox="1"/>
          <p:nvPr/>
        </p:nvSpPr>
        <p:spPr>
          <a:xfrm>
            <a:off x="2346474" y="2369100"/>
            <a:ext cx="693019" cy="3753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2020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6C93936-51C3-4013-7913-561EB94D3EE0}"/>
              </a:ext>
            </a:extLst>
          </p:cNvPr>
          <p:cNvSpPr txBox="1"/>
          <p:nvPr/>
        </p:nvSpPr>
        <p:spPr>
          <a:xfrm>
            <a:off x="3582469" y="63648"/>
            <a:ext cx="78373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Essai clinique randomisé ouvert</a:t>
            </a:r>
            <a:br>
              <a:rPr lang="fr-FR" sz="1600" dirty="0"/>
            </a:br>
            <a:r>
              <a:rPr lang="fr-FR" sz="1600" dirty="0"/>
              <a:t>10 unités de soins intensifs</a:t>
            </a:r>
            <a:br>
              <a:rPr lang="fr-FR" sz="1600" dirty="0"/>
            </a:br>
            <a:r>
              <a:rPr lang="fr-FR" sz="1600" dirty="0"/>
              <a:t>mai 2018 – juillet 2019 </a:t>
            </a:r>
            <a:br>
              <a:rPr lang="fr-FR" sz="1600" dirty="0"/>
            </a:br>
            <a:r>
              <a:rPr lang="fr-FR" sz="1600" dirty="0"/>
              <a:t>216 patients en choc septique</a:t>
            </a:r>
            <a:br>
              <a:rPr lang="fr-FR" sz="1600" dirty="0"/>
            </a:br>
            <a:r>
              <a:rPr lang="fr-FR" sz="1600" dirty="0"/>
              <a:t>CJP : durée de survie et sans administration de vasopresseur jusqu’à J7</a:t>
            </a:r>
          </a:p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ED4AEDA-3EFE-E8CA-4940-CC95A27424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43" t="4009" r="2147" b="3278"/>
          <a:stretch/>
        </p:blipFill>
        <p:spPr>
          <a:xfrm>
            <a:off x="4875598" y="1727734"/>
            <a:ext cx="6417242" cy="3870700"/>
          </a:xfrm>
          <a:prstGeom prst="rect">
            <a:avLst/>
          </a:prstGeom>
        </p:spPr>
      </p:pic>
      <p:pic>
        <p:nvPicPr>
          <p:cNvPr id="14" name="Image 13" descr="Une image contenant table&#10;&#10;Description générée automatiquement">
            <a:extLst>
              <a:ext uri="{FF2B5EF4-FFF2-40B4-BE49-F238E27FC236}">
                <a16:creationId xmlns:a16="http://schemas.microsoft.com/office/drawing/2014/main" id="{E90F31AE-A79B-C66A-485C-DA8555CB6B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090"/>
          <a:stretch/>
        </p:blipFill>
        <p:spPr>
          <a:xfrm>
            <a:off x="0" y="3542581"/>
            <a:ext cx="5245370" cy="230832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8B3BC0B-02E4-E4E2-5FCB-250230D0740E}"/>
              </a:ext>
            </a:extLst>
          </p:cNvPr>
          <p:cNvSpPr/>
          <p:nvPr/>
        </p:nvSpPr>
        <p:spPr>
          <a:xfrm>
            <a:off x="4437246" y="4966636"/>
            <a:ext cx="375386" cy="2791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C7DB4CD-66D2-14E6-67B2-45FCC4A3D16E}"/>
              </a:ext>
            </a:extLst>
          </p:cNvPr>
          <p:cNvSpPr/>
          <p:nvPr/>
        </p:nvSpPr>
        <p:spPr>
          <a:xfrm>
            <a:off x="3455469" y="30388"/>
            <a:ext cx="7060131" cy="14301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0285"/>
      </p:ext>
    </p:extLst>
  </p:cSld>
  <p:clrMapOvr>
    <a:masterClrMapping/>
  </p:clrMapOvr>
</p:sld>
</file>

<file path=ppt/theme/theme1.xml><?xml version="1.0" encoding="utf-8"?>
<a:theme xmlns:a="http://schemas.openxmlformats.org/drawingml/2006/main" name="Vue">
  <a:themeElements>
    <a:clrScheme name="Vue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ue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e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Vue</Template>
  <TotalTime>16947</TotalTime>
  <Words>1653</Words>
  <Application>Microsoft Office PowerPoint</Application>
  <PresentationFormat>Grand écran</PresentationFormat>
  <Paragraphs>192</Paragraphs>
  <Slides>25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8" baseType="lpstr">
      <vt:lpstr>Arial</vt:lpstr>
      <vt:lpstr>Bariol</vt:lpstr>
      <vt:lpstr>BlinkMacSystemFont</vt:lpstr>
      <vt:lpstr>Calibri</vt:lpstr>
      <vt:lpstr>Century Schoolbook</vt:lpstr>
      <vt:lpstr>Courier New</vt:lpstr>
      <vt:lpstr>Georgia</vt:lpstr>
      <vt:lpstr>Gill Sans Nova</vt:lpstr>
      <vt:lpstr>NexusSerif</vt:lpstr>
      <vt:lpstr>Times New Roman</vt:lpstr>
      <vt:lpstr>Wingdings</vt:lpstr>
      <vt:lpstr>Wingdings 2</vt:lpstr>
      <vt:lpstr>Vue</vt:lpstr>
      <vt:lpstr>Bibliographie de service</vt:lpstr>
      <vt:lpstr>Rationnel de l’étude</vt:lpstr>
      <vt:lpstr>Rationnel de l’étude</vt:lpstr>
      <vt:lpstr>Mais pourquoi ces adjuvants ?</vt:lpstr>
      <vt:lpstr>La Vitamine C</vt:lpstr>
      <vt:lpstr>La Thiamine (vitamine B1)</vt:lpstr>
      <vt:lpstr>L’hydrocortisone</vt:lpstr>
      <vt:lpstr>Présentation PowerPoint</vt:lpstr>
      <vt:lpstr>Présentation PowerPoint</vt:lpstr>
      <vt:lpstr>Présentation PowerPoint</vt:lpstr>
      <vt:lpstr>Présentation PowerPoint</vt:lpstr>
      <vt:lpstr>Méthodes</vt:lpstr>
      <vt:lpstr>Méthodes</vt:lpstr>
      <vt:lpstr>Présentation PowerPoint</vt:lpstr>
      <vt:lpstr>Présentation PowerPoint</vt:lpstr>
      <vt:lpstr>Résultats</vt:lpstr>
      <vt:lpstr>CJP</vt:lpstr>
      <vt:lpstr>Critères secondaires clés</vt:lpstr>
      <vt:lpstr>Présentation PowerPoint</vt:lpstr>
      <vt:lpstr>Discussion</vt:lpstr>
      <vt:lpstr>Et c’’est pas fini !</vt:lpstr>
      <vt:lpstr>Présentation PowerPoint</vt:lpstr>
      <vt:lpstr>Présentation PowerPoint</vt:lpstr>
      <vt:lpstr>Merci de votre attention 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Bibliographie de service</dc:title>
  <dc:creator>Cassilia Dei</dc:creator>
  <cp:lastModifiedBy>Cassilia Dei</cp:lastModifiedBy>
  <cp:revision>24</cp:revision>
  <dcterms:created xsi:type="dcterms:W3CDTF">2022-11-20T15:57:42Z</dcterms:created>
  <dcterms:modified xsi:type="dcterms:W3CDTF">2022-12-02T12:15:38Z</dcterms:modified>
</cp:coreProperties>
</file>