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302" r:id="rId6"/>
    <p:sldId id="294" r:id="rId7"/>
    <p:sldId id="295" r:id="rId8"/>
    <p:sldId id="298" r:id="rId9"/>
    <p:sldId id="277" r:id="rId10"/>
    <p:sldId id="279" r:id="rId11"/>
    <p:sldId id="280" r:id="rId12"/>
    <p:sldId id="282" r:id="rId13"/>
    <p:sldId id="283" r:id="rId14"/>
    <p:sldId id="289" r:id="rId15"/>
    <p:sldId id="290" r:id="rId16"/>
    <p:sldId id="288" r:id="rId17"/>
    <p:sldId id="276" r:id="rId18"/>
    <p:sldId id="285" r:id="rId19"/>
    <p:sldId id="286" r:id="rId20"/>
    <p:sldId id="297" r:id="rId21"/>
    <p:sldId id="291" r:id="rId22"/>
    <p:sldId id="300" r:id="rId23"/>
    <p:sldId id="301" r:id="rId24"/>
    <p:sldId id="275" r:id="rId25"/>
  </p:sldIdLst>
  <p:sldSz cx="12192000" cy="6858000"/>
  <p:notesSz cx="6858000" cy="9144000"/>
  <p:custShowLst>
    <p:custShow name="Diaporama personnalisé 1" id="0">
      <p:sldLst>
        <p:sld r:id="rId18"/>
      </p:sldLst>
    </p:custShow>
  </p:custShowLst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eu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4718"/>
  </p:normalViewPr>
  <p:slideViewPr>
    <p:cSldViewPr snapToGrid="0">
      <p:cViewPr varScale="1">
        <p:scale>
          <a:sx n="96" d="100"/>
          <a:sy n="96" d="100"/>
        </p:scale>
        <p:origin x="1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5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3B129C17-9205-4554-BF5C-070656C216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B41E939-D5BE-4B7F-BCD2-05DCC4E5E8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9827397-26AB-4BF2-9EED-78506C3A3B86}" type="datetime1">
              <a:rPr lang="fr-FR" smtClean="0"/>
              <a:t>10/03/2023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61800B1-1D76-46D4-ADAF-FD5EA7AFBE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CBFA674-DC58-422B-8963-09FD1B05ED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A42FE58-2C2A-433E-A3EF-B39ACF9731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3565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20:40:47.0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20:40:32.6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20:40:33.2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20:40:33.7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20:40:34.0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20:40:34.9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1 0 24575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20:40:35.6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24575,'0'0'-8191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8T21:28:27.4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8T21:28:31.3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8T21:29:44.3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0 0 24575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8T21:30:40.6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20:43:39.1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24575,'0'0'-8191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8T21:30:41.7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8T21:30:43.0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24575,'0'0'-8191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8T21:30:43.9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20:37:36.4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24575,'0'0'-8191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20:37:46.1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25 24575,'25'2'0,"0"1"0,-1 1 0,0 0 0,46 17 0,-46-13 0,1-1 0,-1-1 0,1-1 0,42 3 0,117-8 0,253 11 0,-83-2 0,-314-9 0,-23 1 0,1 1 0,28 6 0,-28-4 0,1-1 0,22 1 0,642-2 0,-332-4 0,2409 2 0,-2738-1 0,0-1 0,24-6 0,33-3 0,432 9 0,-262 4 0,-23-13 0,13 0 0,-169 12 0,102-3 0,-98-8 0,-44 5 0,42-1 0,715 4 0,-381 4 0,-379 0 0,-2 0 0,1 2 0,36 10 0,-34-7 0,1-1 0,41 3 0,352-7 0,-206-4 0,-175-1 0,0-2 0,0-2 0,-1-2 0,40-13 0,-33 7 0,-30 8 0,1 2 0,0 0 0,0 1 0,0 1 0,23-1 0,494 5 0,-505-2 0,49-9 0,14-1 0,274 9 0,-190 3 0,-144 1 0,47 8 0,14 1 0,391-9 0,-249-4 0,-180 3 0,64-2 0,-102-3-1365,-4-1-5461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20:37:52.2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49 24575,'796'0'0,"-777"1"0,0 1 0,0 1 0,0 1 0,19 6 0,-14-3 0,42 5 0,88-7 0,-103-6 0,86 10 0,-28 2 0,219-6 0,-174-7 0,-111 2 0,0 3 0,0 2 0,70 16 0,-67-13 0,1-2 0,0-1 0,77-4 0,45 3 0,224 27 0,-106-26 0,-215-6 0,-57 0 0,1 0 0,27-7 0,24-3 0,36 0 0,19-1 0,-48 7 0,96-19 0,-80 10 0,-72 10 0,-1 0 0,24-10 0,-25 8 0,-1 1 0,1 1 0,19-3 0,9 0 0,0-3 0,54-18 0,-53 15 0,-22 8 0,0 1 0,0 2 0,0 0 0,0 1 0,0 2 0,29 3 0,-34 0-1365,-4 1-5461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20:37:36.4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24575,'0'0'-8191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20:37:36.4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20:43:39.6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24575,'0'4'0,"0"5"0,0 0-8191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20:43:40.2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20:43:48.9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20:40:37.9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20:40:30.6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 24575,'0'-4'0,"0"-1"-8191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20:40:31.3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42 24575,'0'-3'0,"-4"-2"0,0-4 0,-1-3 0,1-1-8191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20:40:32.1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1EB6D-5E3C-4114-A118-FF801E1B7CD3}" type="datetime1">
              <a:rPr lang="fr-FR" smtClean="0"/>
              <a:pPr/>
              <a:t>10/03/2023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7DC217-DF71-1A49-B3EA-559F1F43B0FF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97DC217-DF71-1A49-B3EA-559F1F43B0F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724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564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53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</p:spPr>
        <p:txBody>
          <a:bodyPr rtlCol="0"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</p:spPr>
        <p:txBody>
          <a:bodyPr rtlCol="0"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902465C8-266D-104C-9C49-323DF4A8277E}"/>
              </a:ext>
            </a:extLst>
          </p:cNvPr>
          <p:cNvSpPr/>
          <p:nvPr userDrawn="1"/>
        </p:nvSpPr>
        <p:spPr>
          <a:xfrm>
            <a:off x="583746" y="4960030"/>
            <a:ext cx="1551214" cy="155121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1" name="Forme libre 10">
            <a:extLst>
              <a:ext uri="{FF2B5EF4-FFF2-40B4-BE49-F238E27FC236}">
                <a16:creationId xmlns:a16="http://schemas.microsoft.com/office/drawing/2014/main" id="{37979A1C-BF60-B345-A664-2E4F7A3461EB}"/>
              </a:ext>
            </a:extLst>
          </p:cNvPr>
          <p:cNvSpPr/>
          <p:nvPr userDrawn="1"/>
        </p:nvSpPr>
        <p:spPr>
          <a:xfrm>
            <a:off x="1" y="4571999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9" name="Forme libre 8">
            <a:extLst>
              <a:ext uri="{FF2B5EF4-FFF2-40B4-BE49-F238E27FC236}">
                <a16:creationId xmlns:a16="http://schemas.microsoft.com/office/drawing/2014/main" id="{58080B3E-915C-2D4C-8608-596E1BFD6387}"/>
              </a:ext>
            </a:extLst>
          </p:cNvPr>
          <p:cNvSpPr/>
          <p:nvPr userDrawn="1"/>
        </p:nvSpPr>
        <p:spPr>
          <a:xfrm>
            <a:off x="1" y="5739492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-3419"/>
            <a:ext cx="3927573" cy="3165022"/>
            <a:chOff x="9857014" y="13834"/>
            <a:chExt cx="2334986" cy="1881641"/>
          </a:xfrm>
        </p:grpSpPr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 noProof="0"/>
            </a:p>
          </p:txBody>
        </p:sp>
        <p:sp>
          <p:nvSpPr>
            <p:cNvPr id="16" name="Forme libre 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 noProof="0"/>
            </a:p>
          </p:txBody>
        </p:sp>
      </p:grpSp>
      <p:sp>
        <p:nvSpPr>
          <p:cNvPr id="22" name="Forme libre 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28" name="Forme libre 27">
            <a:extLst>
              <a:ext uri="{FF2B5EF4-FFF2-40B4-BE49-F238E27FC236}">
                <a16:creationId xmlns:a16="http://schemas.microsoft.com/office/drawing/2014/main" id="{9E240E8A-950E-7946-826C-415CB5DACA43}"/>
              </a:ext>
            </a:extLst>
          </p:cNvPr>
          <p:cNvSpPr/>
          <p:nvPr userDrawn="1"/>
        </p:nvSpPr>
        <p:spPr>
          <a:xfrm>
            <a:off x="11024507" y="4580708"/>
            <a:ext cx="1167493" cy="2277292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ronolog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5" name="Forme libre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87561"/>
            <a:ext cx="9779182" cy="3366815"/>
          </a:xfrm>
        </p:spPr>
        <p:txBody>
          <a:bodyPr rtlCol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9/10/2021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56927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528203"/>
            <a:ext cx="4663440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Forme libre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5" name="Forme libre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6" name="Forme libre 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orme libre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 noProof="0">
                <a:latin typeface="+mn-lt"/>
              </a:endParaRPr>
            </a:p>
          </p:txBody>
        </p:sp>
        <p:sp>
          <p:nvSpPr>
            <p:cNvPr id="8" name="Forme libre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 noProof="0">
                <a:latin typeface="+mn-lt"/>
              </a:endParaRPr>
            </a:p>
          </p:txBody>
        </p:sp>
      </p:grp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9/10/2021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3235" y="2528203"/>
            <a:ext cx="4663440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167493" y="2005689"/>
            <a:ext cx="4663440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83235" y="2005689"/>
            <a:ext cx="4663440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31912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1" y="2526318"/>
            <a:ext cx="3218688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Forme libre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rot="5400000">
            <a:off x="8580896" y="0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5" name="Forme libre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>
            <a:off x="-2364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>
              <a:latin typeface="+mn-lt"/>
            </a:endParaRPr>
          </a:p>
        </p:txBody>
      </p:sp>
      <p:sp>
        <p:nvSpPr>
          <p:cNvPr id="6" name="Forme libre 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 rot="5400000" flipH="1">
            <a:off x="11258144" y="5924144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>
              <a:latin typeface="+mn-lt"/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2587417" y="5590903"/>
            <a:ext cx="1572380" cy="1267097"/>
            <a:chOff x="7413403" y="4976359"/>
            <a:chExt cx="2334986" cy="1881641"/>
          </a:xfrm>
        </p:grpSpPr>
        <p:sp>
          <p:nvSpPr>
            <p:cNvPr id="7" name="Forme libre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 noProof="0">
                <a:latin typeface="+mn-lt"/>
              </a:endParaRPr>
            </a:p>
          </p:txBody>
        </p:sp>
        <p:sp>
          <p:nvSpPr>
            <p:cNvPr id="8" name="Forme libre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 noProof="0">
                <a:latin typeface="+mn-lt"/>
              </a:endParaRPr>
            </a:p>
          </p:txBody>
        </p:sp>
      </p:grp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6711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9/10/2021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683787" y="2526318"/>
            <a:ext cx="3173279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167493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83788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43D62993-A055-DF4F-9286-4FFE3A5C7FD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200082" y="2526318"/>
            <a:ext cx="3173279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A896DA2E-4448-254C-86D1-9E16E63CC6A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200083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756976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6220278" cy="2387600"/>
          </a:xfrm>
        </p:spPr>
        <p:txBody>
          <a:bodyPr rtlCol="0"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6220277" cy="2247219"/>
          </a:xfrm>
        </p:spPr>
        <p:txBody>
          <a:bodyPr rtlCol="0">
            <a:no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8264426" y="0"/>
            <a:ext cx="39275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3685939"/>
            <a:ext cx="3927573" cy="3178856"/>
            <a:chOff x="9857014" y="13834"/>
            <a:chExt cx="2334986" cy="1881641"/>
          </a:xfrm>
        </p:grpSpPr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 noProof="0"/>
            </a:p>
          </p:txBody>
        </p:sp>
        <p:sp>
          <p:nvSpPr>
            <p:cNvPr id="16" name="Forme libre 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 noProof="0"/>
            </a:p>
          </p:txBody>
        </p:sp>
      </p:grpSp>
      <p:sp>
        <p:nvSpPr>
          <p:cNvPr id="22" name="Forme libre 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17" name="Forme libre 16">
            <a:extLst>
              <a:ext uri="{FF2B5EF4-FFF2-40B4-BE49-F238E27FC236}">
                <a16:creationId xmlns:a16="http://schemas.microsoft.com/office/drawing/2014/main" id="{39563C76-BC00-DE47-88F5-C24D3CE3325A}"/>
              </a:ext>
            </a:extLst>
          </p:cNvPr>
          <p:cNvSpPr/>
          <p:nvPr userDrawn="1"/>
        </p:nvSpPr>
        <p:spPr>
          <a:xfrm>
            <a:off x="10228214" y="-1"/>
            <a:ext cx="1963787" cy="3178856"/>
          </a:xfrm>
          <a:custGeom>
            <a:avLst/>
            <a:gdLst>
              <a:gd name="connsiteX0" fmla="*/ 0 w 1963787"/>
              <a:gd name="connsiteY0" fmla="*/ 0 h 3178856"/>
              <a:gd name="connsiteX1" fmla="*/ 1963787 w 1963787"/>
              <a:gd name="connsiteY1" fmla="*/ 0 h 3178856"/>
              <a:gd name="connsiteX2" fmla="*/ 1963787 w 1963787"/>
              <a:gd name="connsiteY2" fmla="*/ 1967129 h 3178856"/>
              <a:gd name="connsiteX3" fmla="*/ 1963787 w 1963787"/>
              <a:gd name="connsiteY3" fmla="*/ 2349671 h 3178856"/>
              <a:gd name="connsiteX4" fmla="*/ 1963787 w 1963787"/>
              <a:gd name="connsiteY4" fmla="*/ 3178856 h 3178856"/>
              <a:gd name="connsiteX5" fmla="*/ 1963753 w 1963787"/>
              <a:gd name="connsiteY5" fmla="*/ 3178856 h 3178856"/>
              <a:gd name="connsiteX6" fmla="*/ 1763002 w 1963787"/>
              <a:gd name="connsiteY6" fmla="*/ 3168629 h 3178856"/>
              <a:gd name="connsiteX7" fmla="*/ 0 w 1963787"/>
              <a:gd name="connsiteY7" fmla="*/ 1197921 h 3178856"/>
              <a:gd name="connsiteX8" fmla="*/ 0 w 1963787"/>
              <a:gd name="connsiteY8" fmla="*/ 1039961 h 3178856"/>
              <a:gd name="connsiteX9" fmla="*/ 0 w 1963787"/>
              <a:gd name="connsiteY9" fmla="*/ 0 h 31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787" h="3178856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54470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17467"/>
            <a:ext cx="9779182" cy="3366815"/>
          </a:xfrm>
        </p:spPr>
        <p:txBody>
          <a:bodyPr rtlCol="0"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Forme libre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5" name="Forme libre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>
              <a:latin typeface="+mn-lt"/>
            </a:endParaRPr>
          </a:p>
        </p:txBody>
      </p:sp>
      <p:sp>
        <p:nvSpPr>
          <p:cNvPr id="6" name="Forme libre 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orme libre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 noProof="0">
                <a:latin typeface="+mn-lt"/>
              </a:endParaRPr>
            </a:p>
          </p:txBody>
        </p:sp>
        <p:sp>
          <p:nvSpPr>
            <p:cNvPr id="8" name="Forme libre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 noProof="0">
                <a:latin typeface="+mn-lt"/>
              </a:endParaRPr>
            </a:p>
          </p:txBody>
        </p:sp>
      </p:grp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9/10/2021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62587F-7496-384A-AF40-18FC8CF0709D}"/>
              </a:ext>
            </a:extLst>
          </p:cNvPr>
          <p:cNvSpPr/>
          <p:nvPr userDrawn="1"/>
        </p:nvSpPr>
        <p:spPr>
          <a:xfrm>
            <a:off x="0" y="2286002"/>
            <a:ext cx="1220882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2" name="Forme libre 11">
            <a:extLst>
              <a:ext uri="{FF2B5EF4-FFF2-40B4-BE49-F238E27FC236}">
                <a16:creationId xmlns:a16="http://schemas.microsoft.com/office/drawing/2014/main" id="{84DB028B-A475-224B-B675-A15A56CAD0BF}"/>
              </a:ext>
            </a:extLst>
          </p:cNvPr>
          <p:cNvSpPr/>
          <p:nvPr userDrawn="1"/>
        </p:nvSpPr>
        <p:spPr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14" name="Forme libre 13">
            <a:extLst>
              <a:ext uri="{FF2B5EF4-FFF2-40B4-BE49-F238E27FC236}">
                <a16:creationId xmlns:a16="http://schemas.microsoft.com/office/drawing/2014/main" id="{61C34955-105B-4D4D-B51D-754C5D38A85D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15" name="Forme libre 14">
            <a:extLst>
              <a:ext uri="{FF2B5EF4-FFF2-40B4-BE49-F238E27FC236}">
                <a16:creationId xmlns:a16="http://schemas.microsoft.com/office/drawing/2014/main" id="{2734DEB1-EC02-2E42-9292-4ADD115060A5}"/>
              </a:ext>
            </a:extLst>
          </p:cNvPr>
          <p:cNvSpPr/>
          <p:nvPr userDrawn="1"/>
        </p:nvSpPr>
        <p:spPr>
          <a:xfrm rot="5400000" flipH="1" flipV="1">
            <a:off x="10344100" y="438098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67492" y="2653167"/>
            <a:ext cx="9779183" cy="3436483"/>
          </a:xfrm>
        </p:spPr>
        <p:txBody>
          <a:bodyPr rtlCol="0"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9/10/2021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de la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e libre 22">
            <a:extLst>
              <a:ext uri="{FF2B5EF4-FFF2-40B4-BE49-F238E27FC236}">
                <a16:creationId xmlns:a16="http://schemas.microsoft.com/office/drawing/2014/main" id="{067EACEC-C2DD-EA42-8504-176673AD1F20}"/>
              </a:ext>
            </a:extLst>
          </p:cNvPr>
          <p:cNvSpPr/>
          <p:nvPr userDrawn="1"/>
        </p:nvSpPr>
        <p:spPr>
          <a:xfrm>
            <a:off x="0" y="0"/>
            <a:ext cx="8025490" cy="6858000"/>
          </a:xfrm>
          <a:custGeom>
            <a:avLst/>
            <a:gdLst>
              <a:gd name="connsiteX0" fmla="*/ 0 w 8025490"/>
              <a:gd name="connsiteY0" fmla="*/ 0 h 6858000"/>
              <a:gd name="connsiteX1" fmla="*/ 4596490 w 8025490"/>
              <a:gd name="connsiteY1" fmla="*/ 0 h 6858000"/>
              <a:gd name="connsiteX2" fmla="*/ 8025490 w 8025490"/>
              <a:gd name="connsiteY2" fmla="*/ 3429000 h 6858000"/>
              <a:gd name="connsiteX3" fmla="*/ 4596490 w 8025490"/>
              <a:gd name="connsiteY3" fmla="*/ 6858000 h 6858000"/>
              <a:gd name="connsiteX4" fmla="*/ 0 w 80254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90" h="685800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 rtlCol="0"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 rtlCol="0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89843C7E-5704-7A46-8974-F3BFA42E7310}"/>
              </a:ext>
            </a:extLst>
          </p:cNvPr>
          <p:cNvGrpSpPr/>
          <p:nvPr userDrawn="1"/>
        </p:nvGrpSpPr>
        <p:grpSpPr>
          <a:xfrm rot="16200000">
            <a:off x="8286528" y="2207195"/>
            <a:ext cx="3032351" cy="2443610"/>
            <a:chOff x="9857014" y="13834"/>
            <a:chExt cx="2334986" cy="1881641"/>
          </a:xfrm>
        </p:grpSpPr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 noProof="0"/>
            </a:p>
          </p:txBody>
        </p:sp>
        <p:sp>
          <p:nvSpPr>
            <p:cNvPr id="16" name="Forme libre 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 noProof="0"/>
            </a:p>
          </p:txBody>
        </p:sp>
      </p:grpSp>
      <p:sp>
        <p:nvSpPr>
          <p:cNvPr id="17" name="Forme libre 16">
            <a:extLst>
              <a:ext uri="{FF2B5EF4-FFF2-40B4-BE49-F238E27FC236}">
                <a16:creationId xmlns:a16="http://schemas.microsoft.com/office/drawing/2014/main" id="{0B179973-08D2-EF40-B516-35E75E906394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18" name="Forme libre 17">
            <a:extLst>
              <a:ext uri="{FF2B5EF4-FFF2-40B4-BE49-F238E27FC236}">
                <a16:creationId xmlns:a16="http://schemas.microsoft.com/office/drawing/2014/main" id="{6C811FF3-E48A-194D-8022-65F8C3A17449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98652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87561"/>
            <a:ext cx="9779182" cy="3366815"/>
          </a:xfrm>
        </p:spPr>
        <p:txBody>
          <a:bodyPr rtlCol="0"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Forme libre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5" name="Forme libre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9/10/2021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6978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ique 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id="{ABA2A58C-57B7-834C-8F5C-3299322411B1}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Forme libre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 noProof="0"/>
            </a:p>
          </p:txBody>
        </p:sp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 noProof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87563"/>
            <a:ext cx="9779182" cy="3366813"/>
          </a:xfrm>
        </p:spPr>
        <p:txBody>
          <a:bodyPr rtlCol="0"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9/10/2021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19094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21" y="1684338"/>
            <a:ext cx="8594558" cy="2810460"/>
          </a:xfrm>
        </p:spPr>
        <p:txBody>
          <a:bodyPr rtlCol="0">
            <a:noAutofit/>
          </a:bodyPr>
          <a:lstStyle>
            <a:lvl1pPr algn="ctr">
              <a:lnSpc>
                <a:spcPct val="100000"/>
              </a:lnSpc>
              <a:defRPr sz="46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C91C146-F9A8-9A4C-9508-8590923B8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19405"/>
            <a:ext cx="1364297" cy="1094521"/>
          </a:xfrm>
        </p:spPr>
        <p:txBody>
          <a:bodyPr rtlCol="0"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fr-FR" noProof="0"/>
              <a:t>«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22D6C2B-78AC-DD47-9289-067C968B06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81813" y="4494213"/>
            <a:ext cx="3511550" cy="679450"/>
          </a:xfrm>
        </p:spPr>
        <p:txBody>
          <a:bodyPr rtlCol="0"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612193CD-03AD-D74D-A5CD-747A9B53F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9104" y="3399692"/>
            <a:ext cx="1364297" cy="1094521"/>
          </a:xfrm>
        </p:spPr>
        <p:txBody>
          <a:bodyPr rtlCol="0"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fr-FR" noProof="0"/>
              <a:t>»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9/10/2021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8C225EC-F6EF-1144-834A-F0B91974AA41}"/>
              </a:ext>
            </a:extLst>
          </p:cNvPr>
          <p:cNvSpPr/>
          <p:nvPr userDrawn="1"/>
        </p:nvSpPr>
        <p:spPr>
          <a:xfrm>
            <a:off x="0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1" name="Titre 1">
            <a:extLst>
              <a:ext uri="{FF2B5EF4-FFF2-40B4-BE49-F238E27FC236}">
                <a16:creationId xmlns:a16="http://schemas.microsoft.com/office/drawing/2014/main" id="{1E40CEAF-B1BB-174E-A798-3BA60D9C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8401624" cy="1325563"/>
          </a:xfrm>
        </p:spPr>
        <p:txBody>
          <a:bodyPr lIns="0"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6" name="Espace réservé d’image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227758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0" name="Espace réservé du texte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3351" y="2426400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11" name="Espace réservé du texte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3350" y="2811646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7" name="Espace réservé d’image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5813" y="2227758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2" name="Espace réservé du texte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70817" y="242256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13" name="Espace réservé du texte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816" y="280781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8" name="Espace réservé d’image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429" y="4254273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4" name="Espace réservé du texte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3351" y="4498793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15" name="Espace réservé du texte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23350" y="4884039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9" name="Espace réservé d’image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5813" y="4254273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6" name="Espace réservé du texte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817" y="4498793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17" name="Espace réservé du texte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0816" y="4884039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569803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9/10/2021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1106" y="6356350"/>
            <a:ext cx="4114800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9" name="Forme libre 18">
            <a:extLst>
              <a:ext uri="{FF2B5EF4-FFF2-40B4-BE49-F238E27FC236}">
                <a16:creationId xmlns:a16="http://schemas.microsoft.com/office/drawing/2014/main" id="{AAB3BC7E-B34F-EF47-B125-1574C5484E22}"/>
              </a:ext>
            </a:extLst>
          </p:cNvPr>
          <p:cNvSpPr/>
          <p:nvPr userDrawn="1"/>
        </p:nvSpPr>
        <p:spPr>
          <a:xfrm rot="16200000" flipV="1">
            <a:off x="9499940" y="355410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21" name="Forme libre 20">
            <a:extLst>
              <a:ext uri="{FF2B5EF4-FFF2-40B4-BE49-F238E27FC236}">
                <a16:creationId xmlns:a16="http://schemas.microsoft.com/office/drawing/2014/main" id="{7CBC82D0-4F72-C649-8B7F-D4B087957B6C}"/>
              </a:ext>
            </a:extLst>
          </p:cNvPr>
          <p:cNvSpPr/>
          <p:nvPr userDrawn="1"/>
        </p:nvSpPr>
        <p:spPr>
          <a:xfrm flipH="1">
            <a:off x="10866436" y="1879977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25" name="Forme libre 24">
            <a:extLst>
              <a:ext uri="{FF2B5EF4-FFF2-40B4-BE49-F238E27FC236}">
                <a16:creationId xmlns:a16="http://schemas.microsoft.com/office/drawing/2014/main" id="{9383F23A-D872-2A4C-B386-A9D269BE694D}"/>
              </a:ext>
            </a:extLst>
          </p:cNvPr>
          <p:cNvSpPr/>
          <p:nvPr userDrawn="1"/>
        </p:nvSpPr>
        <p:spPr>
          <a:xfrm>
            <a:off x="11024507" y="-1664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9221FFDB-AAE2-5943-97A1-82D66AE05DB4}"/>
              </a:ext>
            </a:extLst>
          </p:cNvPr>
          <p:cNvSpPr/>
          <p:nvPr userDrawn="1"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27" name="Forme libre 26">
            <a:extLst>
              <a:ext uri="{FF2B5EF4-FFF2-40B4-BE49-F238E27FC236}">
                <a16:creationId xmlns:a16="http://schemas.microsoft.com/office/drawing/2014/main" id="{2E58EEF7-63CA-A845-BAC4-9D3BE05918B5}"/>
              </a:ext>
            </a:extLst>
          </p:cNvPr>
          <p:cNvSpPr/>
          <p:nvPr userDrawn="1"/>
        </p:nvSpPr>
        <p:spPr>
          <a:xfrm rot="16200000" flipH="1">
            <a:off x="10667432" y="5333432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28" name="Forme libre 27">
            <a:extLst>
              <a:ext uri="{FF2B5EF4-FFF2-40B4-BE49-F238E27FC236}">
                <a16:creationId xmlns:a16="http://schemas.microsoft.com/office/drawing/2014/main" id="{757A4624-D8ED-2E4B-AF8C-00DFA6A72D5F}"/>
              </a:ext>
            </a:extLst>
          </p:cNvPr>
          <p:cNvSpPr/>
          <p:nvPr userDrawn="1"/>
        </p:nvSpPr>
        <p:spPr>
          <a:xfrm flipV="1">
            <a:off x="9857012" y="3651505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29" name="Forme libre 28">
            <a:extLst>
              <a:ext uri="{FF2B5EF4-FFF2-40B4-BE49-F238E27FC236}">
                <a16:creationId xmlns:a16="http://schemas.microsoft.com/office/drawing/2014/main" id="{DF312EF8-91BE-5946-BE31-8CFE107A2FEA}"/>
              </a:ext>
            </a:extLst>
          </p:cNvPr>
          <p:cNvSpPr/>
          <p:nvPr userDrawn="1"/>
        </p:nvSpPr>
        <p:spPr>
          <a:xfrm flipH="1" flipV="1">
            <a:off x="9857013" y="4976359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15441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ute l’équip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re 1">
            <a:extLst>
              <a:ext uri="{FF2B5EF4-FFF2-40B4-BE49-F238E27FC236}">
                <a16:creationId xmlns:a16="http://schemas.microsoft.com/office/drawing/2014/main" id="{6825B690-1AD7-4243-AC42-D2CF19B7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10678142" cy="1325563"/>
          </a:xfrm>
        </p:spPr>
        <p:txBody>
          <a:bodyPr lIns="0"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6" name="Espace réservé d’image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31" name="Espace réservé du texte 28">
            <a:extLst>
              <a:ext uri="{FF2B5EF4-FFF2-40B4-BE49-F238E27FC236}">
                <a16:creationId xmlns:a16="http://schemas.microsoft.com/office/drawing/2014/main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430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32" name="Espace réservé du texte 28">
            <a:extLst>
              <a:ext uri="{FF2B5EF4-FFF2-40B4-BE49-F238E27FC236}">
                <a16:creationId xmlns:a16="http://schemas.microsoft.com/office/drawing/2014/main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29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33" name="Espace réservé d’image 23">
            <a:extLst>
              <a:ext uri="{FF2B5EF4-FFF2-40B4-BE49-F238E27FC236}">
                <a16:creationId xmlns:a16="http://schemas.microsoft.com/office/drawing/2014/main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9397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34" name="Espace réservé du texte 28">
            <a:extLst>
              <a:ext uri="{FF2B5EF4-FFF2-40B4-BE49-F238E27FC236}">
                <a16:creationId xmlns:a16="http://schemas.microsoft.com/office/drawing/2014/main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9398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35" name="Espace réservé du texte 28">
            <a:extLst>
              <a:ext uri="{FF2B5EF4-FFF2-40B4-BE49-F238E27FC236}">
                <a16:creationId xmlns:a16="http://schemas.microsoft.com/office/drawing/2014/main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9397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36" name="Espace réservé d’image 23">
            <a:extLst>
              <a:ext uri="{FF2B5EF4-FFF2-40B4-BE49-F238E27FC236}">
                <a16:creationId xmlns:a16="http://schemas.microsoft.com/office/drawing/2014/main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8367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37" name="Espace réservé du texte 28">
            <a:extLst>
              <a:ext uri="{FF2B5EF4-FFF2-40B4-BE49-F238E27FC236}">
                <a16:creationId xmlns:a16="http://schemas.microsoft.com/office/drawing/2014/main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368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38" name="Espace réservé du texte 28">
            <a:extLst>
              <a:ext uri="{FF2B5EF4-FFF2-40B4-BE49-F238E27FC236}">
                <a16:creationId xmlns:a16="http://schemas.microsoft.com/office/drawing/2014/main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8367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39" name="Espace réservé d’image 23">
            <a:extLst>
              <a:ext uri="{FF2B5EF4-FFF2-40B4-BE49-F238E27FC236}">
                <a16:creationId xmlns:a16="http://schemas.microsoft.com/office/drawing/2014/main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7335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40" name="Espace réservé du texte 28">
            <a:extLst>
              <a:ext uri="{FF2B5EF4-FFF2-40B4-BE49-F238E27FC236}">
                <a16:creationId xmlns:a16="http://schemas.microsoft.com/office/drawing/2014/main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7336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41" name="Espace réservé du texte 28">
            <a:extLst>
              <a:ext uri="{FF2B5EF4-FFF2-40B4-BE49-F238E27FC236}">
                <a16:creationId xmlns:a16="http://schemas.microsoft.com/office/drawing/2014/main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7335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42" name="Espace réservé d’image 23">
            <a:extLst>
              <a:ext uri="{FF2B5EF4-FFF2-40B4-BE49-F238E27FC236}">
                <a16:creationId xmlns:a16="http://schemas.microsoft.com/office/drawing/2014/main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429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43" name="Espace réservé du texte 28">
            <a:extLst>
              <a:ext uri="{FF2B5EF4-FFF2-40B4-BE49-F238E27FC236}">
                <a16:creationId xmlns:a16="http://schemas.microsoft.com/office/drawing/2014/main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430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44" name="Espace réservé du texte 28">
            <a:extLst>
              <a:ext uri="{FF2B5EF4-FFF2-40B4-BE49-F238E27FC236}">
                <a16:creationId xmlns:a16="http://schemas.microsoft.com/office/drawing/2014/main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429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45" name="Espace réservé d’image 23">
            <a:extLst>
              <a:ext uri="{FF2B5EF4-FFF2-40B4-BE49-F238E27FC236}">
                <a16:creationId xmlns:a16="http://schemas.microsoft.com/office/drawing/2014/main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9397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46" name="Espace réservé du texte 28">
            <a:extLst>
              <a:ext uri="{FF2B5EF4-FFF2-40B4-BE49-F238E27FC236}">
                <a16:creationId xmlns:a16="http://schemas.microsoft.com/office/drawing/2014/main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9398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47" name="Espace réservé du texte 28">
            <a:extLst>
              <a:ext uri="{FF2B5EF4-FFF2-40B4-BE49-F238E27FC236}">
                <a16:creationId xmlns:a16="http://schemas.microsoft.com/office/drawing/2014/main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9397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48" name="Espace réservé d’image 23">
            <a:extLst>
              <a:ext uri="{FF2B5EF4-FFF2-40B4-BE49-F238E27FC236}">
                <a16:creationId xmlns:a16="http://schemas.microsoft.com/office/drawing/2014/main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8367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49" name="Espace réservé du texte 28">
            <a:extLst>
              <a:ext uri="{FF2B5EF4-FFF2-40B4-BE49-F238E27FC236}">
                <a16:creationId xmlns:a16="http://schemas.microsoft.com/office/drawing/2014/main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8368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50" name="Espace réservé du texte 28">
            <a:extLst>
              <a:ext uri="{FF2B5EF4-FFF2-40B4-BE49-F238E27FC236}">
                <a16:creationId xmlns:a16="http://schemas.microsoft.com/office/drawing/2014/main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8367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51" name="Espace réservé d’image 23">
            <a:extLst>
              <a:ext uri="{FF2B5EF4-FFF2-40B4-BE49-F238E27FC236}">
                <a16:creationId xmlns:a16="http://schemas.microsoft.com/office/drawing/2014/main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7335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52" name="Espace réservé du texte 28">
            <a:extLst>
              <a:ext uri="{FF2B5EF4-FFF2-40B4-BE49-F238E27FC236}">
                <a16:creationId xmlns:a16="http://schemas.microsoft.com/office/drawing/2014/main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7336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53" name="Espace réservé du texte 28">
            <a:extLst>
              <a:ext uri="{FF2B5EF4-FFF2-40B4-BE49-F238E27FC236}">
                <a16:creationId xmlns:a16="http://schemas.microsoft.com/office/drawing/2014/main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7335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18" name="Espace réservé de la date 17">
            <a:extLst>
              <a:ext uri="{FF2B5EF4-FFF2-40B4-BE49-F238E27FC236}">
                <a16:creationId xmlns:a16="http://schemas.microsoft.com/office/drawing/2014/main" id="{30445668-2DC5-E84C-8B16-922BC95F13F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9/10/2021</a:t>
            </a:r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D9227732-A878-814C-8621-64ED1B2CCF9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0572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9/10/2021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60" r:id="rId5"/>
    <p:sldLayoutId id="2147483661" r:id="rId6"/>
    <p:sldLayoutId id="2147483654" r:id="rId7"/>
    <p:sldLayoutId id="2147483658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3" Type="http://schemas.openxmlformats.org/officeDocument/2006/relationships/customXml" Target="../ink/ink16.xml"/><Relationship Id="rId7" Type="http://schemas.openxmlformats.org/officeDocument/2006/relationships/customXml" Target="../ink/ink18.xml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customXml" Target="../ink/ink17.xml"/><Relationship Id="rId11" Type="http://schemas.openxmlformats.org/officeDocument/2006/relationships/customXml" Target="../ink/ink22.xml"/><Relationship Id="rId5" Type="http://schemas.openxmlformats.org/officeDocument/2006/relationships/image" Target="../media/image140.png"/><Relationship Id="rId10" Type="http://schemas.openxmlformats.org/officeDocument/2006/relationships/customXml" Target="../ink/ink21.xml"/><Relationship Id="rId9" Type="http://schemas.openxmlformats.org/officeDocument/2006/relationships/customXml" Target="../ink/ink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openxmlformats.org/officeDocument/2006/relationships/customXml" Target="../ink/ink2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customXml" Target="../ink/ink23.xml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customXml" Target="../ink/ink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customXml" Target="../ink/ink1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customXml" Target="../ink/ink2.xml"/><Relationship Id="rId4" Type="http://schemas.openxmlformats.org/officeDocument/2006/relationships/image" Target="../media/image6.png"/><Relationship Id="rId9" Type="http://schemas.openxmlformats.org/officeDocument/2006/relationships/customXml" Target="../ink/ink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customXml" Target="../ink/ink14.xml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12" Type="http://schemas.openxmlformats.org/officeDocument/2006/relationships/customXml" Target="../ink/ink1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customXml" Target="../ink/ink12.xml"/><Relationship Id="rId5" Type="http://schemas.openxmlformats.org/officeDocument/2006/relationships/customXml" Target="../ink/ink8.xml"/><Relationship Id="rId10" Type="http://schemas.openxmlformats.org/officeDocument/2006/relationships/customXml" Target="../ink/ink11.xml"/><Relationship Id="rId4" Type="http://schemas.openxmlformats.org/officeDocument/2006/relationships/image" Target="../media/image110.png"/><Relationship Id="rId9" Type="http://schemas.openxmlformats.org/officeDocument/2006/relationships/customXml" Target="../ink/ink10.xml"/><Relationship Id="rId14" Type="http://schemas.openxmlformats.org/officeDocument/2006/relationships/customXml" Target="../ink/ink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7319" y="5160059"/>
            <a:ext cx="9500507" cy="1151156"/>
          </a:xfrm>
        </p:spPr>
        <p:txBody>
          <a:bodyPr rtlCol="0"/>
          <a:lstStyle/>
          <a:p>
            <a:pPr rtl="0"/>
            <a:r>
              <a:rPr lang="fr-FR" b="1" u="sng" dirty="0">
                <a:solidFill>
                  <a:schemeClr val="accent1"/>
                </a:solidFill>
              </a:rPr>
              <a:t>Présenté par : </a:t>
            </a:r>
            <a:r>
              <a:rPr lang="fr-FR" b="1" dirty="0"/>
              <a:t>Yves-Zakari DOGBE</a:t>
            </a:r>
          </a:p>
          <a:p>
            <a:pPr rtl="0"/>
            <a:r>
              <a:rPr lang="fr-FR" b="1" dirty="0"/>
              <a:t>    </a:t>
            </a:r>
            <a:r>
              <a:rPr lang="fr-FR" sz="2800" b="1" dirty="0"/>
              <a:t>D.E.S 3 en Anesthésie - Réanimation</a:t>
            </a:r>
            <a:endParaRPr lang="fr-FR" b="1" dirty="0"/>
          </a:p>
          <a:p>
            <a:pPr rtl="0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FC11562-BCEB-F035-2374-9B1955BDE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0225377" cy="448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F330AE91-8FC7-D807-92B1-8F86861102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1402" y="0"/>
            <a:ext cx="5780598" cy="6838445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8B5294-4D40-8C7C-405F-636597D56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noProof="0" smtClean="0"/>
              <a:pPr rtl="0"/>
              <a:t>10</a:t>
            </a:fld>
            <a:endParaRPr lang="fr-FR" noProof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99C8F62A-F0AB-38B0-18B3-9A10C09E4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007" y="19555"/>
            <a:ext cx="9779183" cy="1325563"/>
          </a:xfrm>
        </p:spPr>
        <p:txBody>
          <a:bodyPr/>
          <a:lstStyle/>
          <a:p>
            <a:r>
              <a:rPr lang="fr-FR" dirty="0"/>
              <a:t>Résultats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9ABA30F6-2780-55E3-DDB9-1BADBD07A4CC}"/>
              </a:ext>
            </a:extLst>
          </p:cNvPr>
          <p:cNvSpPr txBox="1">
            <a:spLocks/>
          </p:cNvSpPr>
          <p:nvPr/>
        </p:nvSpPr>
        <p:spPr>
          <a:xfrm>
            <a:off x="0" y="1550504"/>
            <a:ext cx="6615485" cy="4993419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 médian 65,5 ans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ACR devant témoin chez la plupart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81 % ont reçu une RCP par témoin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62 % étaient initialement en Rythme choquable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60,3 % subissaient une coronarographie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Contrôle thermique chez 78,9 % des patients admis en USI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147BA59A-9880-E9C9-3CF7-9DDFE205A483}"/>
                  </a:ext>
                </a:extLst>
              </p14:cNvPr>
              <p14:cNvContentPartPr/>
              <p14:nvPr/>
            </p14:nvContentPartPr>
            <p14:xfrm>
              <a:off x="4913718" y="1908313"/>
              <a:ext cx="360" cy="360"/>
            </p14:xfrm>
          </p:contentPart>
        </mc:Choice>
        <mc:Fallback xmlns=""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147BA59A-9880-E9C9-3CF7-9DDFE205A48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09398" y="1903993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Encre 4">
                <a:extLst>
                  <a:ext uri="{FF2B5EF4-FFF2-40B4-BE49-F238E27FC236}">
                    <a16:creationId xmlns:a16="http://schemas.microsoft.com/office/drawing/2014/main" id="{E6E1C316-4C44-B4E9-EB8E-73763D506CC1}"/>
                  </a:ext>
                </a:extLst>
              </p14:cNvPr>
              <p14:cNvContentPartPr/>
              <p14:nvPr/>
            </p14:nvContentPartPr>
            <p14:xfrm>
              <a:off x="3768918" y="2735233"/>
              <a:ext cx="360" cy="360"/>
            </p14:xfrm>
          </p:contentPart>
        </mc:Choice>
        <mc:Fallback xmlns="">
          <p:pic>
            <p:nvPicPr>
              <p:cNvPr id="5" name="Encre 4">
                <a:extLst>
                  <a:ext uri="{FF2B5EF4-FFF2-40B4-BE49-F238E27FC236}">
                    <a16:creationId xmlns:a16="http://schemas.microsoft.com/office/drawing/2014/main" id="{E6E1C316-4C44-B4E9-EB8E-73763D506CC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64598" y="2730913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446485FB-68DD-B4BA-EAE2-E2F87485C83B}"/>
                  </a:ext>
                </a:extLst>
              </p14:cNvPr>
              <p14:cNvContentPartPr/>
              <p14:nvPr/>
            </p14:nvContentPartPr>
            <p14:xfrm>
              <a:off x="8348838" y="4325353"/>
              <a:ext cx="360" cy="36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446485FB-68DD-B4BA-EAE2-E2F87485C83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44518" y="4321033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Encre 12">
                <a:extLst>
                  <a:ext uri="{FF2B5EF4-FFF2-40B4-BE49-F238E27FC236}">
                    <a16:creationId xmlns:a16="http://schemas.microsoft.com/office/drawing/2014/main" id="{71E2B124-023B-9DB8-B2CD-00EF35FF1318}"/>
                  </a:ext>
                </a:extLst>
              </p14:cNvPr>
              <p14:cNvContentPartPr/>
              <p14:nvPr/>
            </p14:nvContentPartPr>
            <p14:xfrm>
              <a:off x="3418998" y="2567833"/>
              <a:ext cx="360" cy="360"/>
            </p14:xfrm>
          </p:contentPart>
        </mc:Choice>
        <mc:Fallback xmlns="">
          <p:pic>
            <p:nvPicPr>
              <p:cNvPr id="13" name="Encre 12">
                <a:extLst>
                  <a:ext uri="{FF2B5EF4-FFF2-40B4-BE49-F238E27FC236}">
                    <a16:creationId xmlns:a16="http://schemas.microsoft.com/office/drawing/2014/main" id="{71E2B124-023B-9DB8-B2CD-00EF35FF131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14678" y="2563513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Encre 13">
                <a:extLst>
                  <a:ext uri="{FF2B5EF4-FFF2-40B4-BE49-F238E27FC236}">
                    <a16:creationId xmlns:a16="http://schemas.microsoft.com/office/drawing/2014/main" id="{DE21A8F1-32E4-F259-925C-5B8B7AF14A63}"/>
                  </a:ext>
                </a:extLst>
              </p14:cNvPr>
              <p14:cNvContentPartPr/>
              <p14:nvPr/>
            </p14:nvContentPartPr>
            <p14:xfrm>
              <a:off x="2941998" y="1932073"/>
              <a:ext cx="360" cy="360"/>
            </p14:xfrm>
          </p:contentPart>
        </mc:Choice>
        <mc:Fallback xmlns="">
          <p:pic>
            <p:nvPicPr>
              <p:cNvPr id="14" name="Encre 13">
                <a:extLst>
                  <a:ext uri="{FF2B5EF4-FFF2-40B4-BE49-F238E27FC236}">
                    <a16:creationId xmlns:a16="http://schemas.microsoft.com/office/drawing/2014/main" id="{DE21A8F1-32E4-F259-925C-5B8B7AF14A6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37678" y="1927753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Encre 14">
                <a:extLst>
                  <a:ext uri="{FF2B5EF4-FFF2-40B4-BE49-F238E27FC236}">
                    <a16:creationId xmlns:a16="http://schemas.microsoft.com/office/drawing/2014/main" id="{0AB3936D-4051-F700-9DB1-C982F214D3D4}"/>
                  </a:ext>
                </a:extLst>
              </p14:cNvPr>
              <p14:cNvContentPartPr/>
              <p14:nvPr/>
            </p14:nvContentPartPr>
            <p14:xfrm>
              <a:off x="1454838" y="2751073"/>
              <a:ext cx="360" cy="360"/>
            </p14:xfrm>
          </p:contentPart>
        </mc:Choice>
        <mc:Fallback xmlns="">
          <p:pic>
            <p:nvPicPr>
              <p:cNvPr id="15" name="Encre 14">
                <a:extLst>
                  <a:ext uri="{FF2B5EF4-FFF2-40B4-BE49-F238E27FC236}">
                    <a16:creationId xmlns:a16="http://schemas.microsoft.com/office/drawing/2014/main" id="{0AB3936D-4051-F700-9DB1-C982F214D3D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50518" y="2746753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Encre 15">
                <a:extLst>
                  <a:ext uri="{FF2B5EF4-FFF2-40B4-BE49-F238E27FC236}">
                    <a16:creationId xmlns:a16="http://schemas.microsoft.com/office/drawing/2014/main" id="{9FD4559D-0F22-709D-59F7-E2F78E6617A7}"/>
                  </a:ext>
                </a:extLst>
              </p14:cNvPr>
              <p14:cNvContentPartPr/>
              <p14:nvPr/>
            </p14:nvContentPartPr>
            <p14:xfrm>
              <a:off x="2989518" y="254473"/>
              <a:ext cx="360" cy="360"/>
            </p14:xfrm>
          </p:contentPart>
        </mc:Choice>
        <mc:Fallback xmlns="">
          <p:pic>
            <p:nvPicPr>
              <p:cNvPr id="16" name="Encre 15">
                <a:extLst>
                  <a:ext uri="{FF2B5EF4-FFF2-40B4-BE49-F238E27FC236}">
                    <a16:creationId xmlns:a16="http://schemas.microsoft.com/office/drawing/2014/main" id="{9FD4559D-0F22-709D-59F7-E2F78E6617A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85198" y="250153"/>
                <a:ext cx="9000" cy="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111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C3CA5F-E8D0-D979-E8BD-4207D0BBF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noProof="0" smtClean="0"/>
              <a:pPr rtl="0"/>
              <a:t>11</a:t>
            </a:fld>
            <a:endParaRPr lang="fr-FR" noProof="0"/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A05607D4-3A02-1EBD-DF6C-B5E94E48D4A1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7084612" y="0"/>
            <a:ext cx="5107388" cy="6858000"/>
          </a:xfr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FA7380-AA21-1DAC-A27B-A7A8D4CAF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0" y="1550504"/>
            <a:ext cx="7021002" cy="5170971"/>
          </a:xfrm>
          <a:ln w="38100">
            <a:solidFill>
              <a:schemeClr val="accent1"/>
            </a:solidFill>
          </a:ln>
        </p:spPr>
        <p:txBody>
          <a:bodyPr/>
          <a:lstStyle/>
          <a:p>
            <a:pPr marL="457200" indent="-457200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r-FR" sz="2600" b="0" i="0" u="none" strike="noStrike" baseline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Survie </a:t>
            </a:r>
            <a:r>
              <a:rPr lang="fr-FR" sz="2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fr-FR" sz="2600" b="0" i="0" u="none" strike="noStrike" baseline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sortie de l’hôpital </a:t>
            </a:r>
            <a:r>
              <a:rPr lang="fr-FR" sz="26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était plus importante dans le groupe soins standard </a:t>
            </a:r>
            <a:r>
              <a:rPr lang="fr-FR" sz="26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(47,9 % vs 38,3% avec p=0,05).</a:t>
            </a:r>
            <a:endParaRPr lang="fr-FR" sz="2600" b="0" i="0" u="none" strike="noStrike" baseline="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r-FR" sz="2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Episode d’hypoxie</a:t>
            </a:r>
            <a:r>
              <a:rPr lang="fr-FR" sz="2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plus important dans le groupe intervention (</a:t>
            </a:r>
            <a:r>
              <a:rPr lang="fr-FR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31,3%</a:t>
            </a:r>
            <a:r>
              <a:rPr lang="fr-FR" sz="2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vs 16,1% avec p&lt;0,001).</a:t>
            </a:r>
          </a:p>
          <a:p>
            <a:pPr marL="457200" indent="-457200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r-FR" sz="2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survie à 12 mois </a:t>
            </a:r>
            <a:r>
              <a:rPr lang="fr-FR" sz="2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plus importante dans le groupe soins standard (</a:t>
            </a:r>
            <a:r>
              <a:rPr lang="fr-FR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42 %</a:t>
            </a:r>
            <a:r>
              <a:rPr lang="fr-FR" sz="2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vs 35%).</a:t>
            </a:r>
          </a:p>
          <a:p>
            <a:pPr marL="457200" indent="-457200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r-FR" sz="2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Apres ajustement </a:t>
            </a:r>
            <a:r>
              <a:rPr lang="fr-FR" sz="2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aucune différence significative dans la survie jusqu’à la sortie de l’hôpital. </a:t>
            </a:r>
            <a:endParaRPr lang="fr-F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E01A8DE-FE07-EF5C-B5D2-A529B95FC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952" y="0"/>
            <a:ext cx="9779183" cy="1325563"/>
          </a:xfrm>
        </p:spPr>
        <p:txBody>
          <a:bodyPr/>
          <a:lstStyle/>
          <a:p>
            <a:r>
              <a:rPr lang="fr-FR" dirty="0"/>
              <a:t>Résultats</a:t>
            </a:r>
          </a:p>
        </p:txBody>
      </p:sp>
    </p:spTree>
    <p:extLst>
      <p:ext uri="{BB962C8B-B14F-4D97-AF65-F5344CB8AC3E}">
        <p14:creationId xmlns:p14="http://schemas.microsoft.com/office/powerpoint/2010/main" val="158377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4A4FD5-5799-9AA6-9FE1-F7BCFDF96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Discussion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80BBE9-C1C4-7D36-11D8-9D7965E98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932" y="1900363"/>
            <a:ext cx="10445743" cy="4455988"/>
          </a:xfrm>
        </p:spPr>
        <p:txBody>
          <a:bodyPr/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 le CJP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Pas d’amélioration de la survie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sortie de l’hôpital dans le ciblage d’une saturation en O2 de 90 a 94 %.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résultats de cette 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étude contraste avec ceux d’études antérieurs qui retrouvent une association entre l’hyperoxie post-ACR précoce et l’augmentation de la survenue de lésion neurologiques.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31806E-D5FA-8311-8922-F03766B3C7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noProof="0" smtClean="0"/>
              <a:pPr rtl="0"/>
              <a:t>12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550547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A91F653A-F192-3DCF-EC0C-1A26689E20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05517"/>
            <a:ext cx="9388006" cy="3367087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7FFD6A-421E-DFC9-A29A-88172755FF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noProof="0" smtClean="0"/>
              <a:pPr rtl="0"/>
              <a:t>13</a:t>
            </a:fld>
            <a:endParaRPr lang="fr-FR" noProof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1A6321D-6E8F-5BB8-02FC-4DA481D8C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8466" y="1223030"/>
            <a:ext cx="5083534" cy="5649401"/>
          </a:xfrm>
          <a:prstGeom prst="rect">
            <a:avLst/>
          </a:prstGeom>
        </p:spPr>
      </p:pic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011CEEEC-1440-5B19-8D71-10711153D66A}"/>
              </a:ext>
            </a:extLst>
          </p:cNvPr>
          <p:cNvSpPr txBox="1">
            <a:spLocks/>
          </p:cNvSpPr>
          <p:nvPr/>
        </p:nvSpPr>
        <p:spPr>
          <a:xfrm>
            <a:off x="174928" y="4322857"/>
            <a:ext cx="6846073" cy="2221065"/>
          </a:xfrm>
          <a:prstGeom prst="rect">
            <a:avLst/>
          </a:prstGeom>
          <a:ln w="76200" cap="flat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 cette grande cohorte multicentrique patients adultes admis en USI après réanimation d’un arrêt cardiaque, on constate que l’exposition à l’hyperoxie est une Occurrence commune et indépendante prédicteur de la mortalité à l’hôpital.</a:t>
            </a:r>
          </a:p>
          <a:p>
            <a:r>
              <a:rPr lang="fr-F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Ces données appuient l’hypothèse que l’hyperoxie post-réanimation pourrait être nuisible et fournir une justification scientifique pour les essais cliniques de réoxygénation pendant la période post-réanimation.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65E3CD1-9AFB-2A07-E681-CB5BDF63F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787" y="1"/>
            <a:ext cx="9076207" cy="40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6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F0BF1E-BC35-15B7-125A-7EE3CFC5FEB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r>
              <a:rPr lang="fr-FR" noProof="0"/>
              <a:t>9/10/2021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BB017E-6114-5B41-A1B6-EE5AE9D29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noProof="0" smtClean="0"/>
              <a:pPr rtl="0"/>
              <a:t>14</a:t>
            </a:fld>
            <a:endParaRPr lang="fr-FR" noProof="0"/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7843596C-B2F5-7E7A-4E7C-A5E8B5BD75C1}"/>
              </a:ext>
            </a:extLst>
          </p:cNvPr>
          <p:cNvSpPr txBox="1">
            <a:spLocks/>
          </p:cNvSpPr>
          <p:nvPr/>
        </p:nvSpPr>
        <p:spPr>
          <a:xfrm>
            <a:off x="938254" y="128574"/>
            <a:ext cx="4695013" cy="2718036"/>
          </a:xfrm>
          <a:prstGeom prst="rect">
            <a:avLst/>
          </a:prstGeom>
          <a:ln w="5715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Parmi les patients admis aux soins intensifs après un arrêt cardiaque, l'hyperoxie n'a pas eu d’association systématiquement reproductible avec la mortalité. 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Nous appelons à la prudence dans la mise en œuvre de politiques délibérées de diminution de la FiO2 chez ces patients.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157F44-EF90-EB6B-1A94-E506415FF20E}"/>
              </a:ext>
            </a:extLst>
          </p:cNvPr>
          <p:cNvSpPr txBox="1">
            <a:spLocks/>
          </p:cNvSpPr>
          <p:nvPr/>
        </p:nvSpPr>
        <p:spPr>
          <a:xfrm>
            <a:off x="6858549" y="3502511"/>
            <a:ext cx="4952450" cy="2039547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L'hyperoxie semble être corrélée à une augmentation de la mortalité hospitalière des patients post-RACS. </a:t>
            </a:r>
          </a:p>
          <a:p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 résultat doit être interprété avec prudence en raison de l'hétérogénéité importante et du nombre limité d'études incluses dans l'analyse. </a:t>
            </a:r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4DB5E4FF-585D-B2DC-60EA-1471ADDB40B2}"/>
              </a:ext>
            </a:extLst>
          </p:cNvPr>
          <p:cNvSpPr/>
          <p:nvPr/>
        </p:nvSpPr>
        <p:spPr>
          <a:xfrm>
            <a:off x="5725221" y="5148749"/>
            <a:ext cx="1065672" cy="700392"/>
          </a:xfrm>
          <a:prstGeom prst="rightArrow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7" name="Flèche : gauche 6">
            <a:extLst>
              <a:ext uri="{FF2B5EF4-FFF2-40B4-BE49-F238E27FC236}">
                <a16:creationId xmlns:a16="http://schemas.microsoft.com/office/drawing/2014/main" id="{CC0D02F3-B5A0-7AE0-E7DC-9C276C091C50}"/>
              </a:ext>
            </a:extLst>
          </p:cNvPr>
          <p:cNvSpPr/>
          <p:nvPr/>
        </p:nvSpPr>
        <p:spPr>
          <a:xfrm>
            <a:off x="5725220" y="389106"/>
            <a:ext cx="1065673" cy="612842"/>
          </a:xfrm>
          <a:prstGeom prst="leftArrow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9AD093F-4190-CA0F-6AE4-20EC5B6AA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4" y="3502512"/>
            <a:ext cx="5607673" cy="3292475"/>
          </a:xfrm>
          <a:prstGeom prst="rect">
            <a:avLst/>
          </a:prstGeom>
        </p:spPr>
      </p:pic>
      <p:pic>
        <p:nvPicPr>
          <p:cNvPr id="16" name="Image 15" descr="Une image contenant texte">
            <a:extLst>
              <a:ext uri="{FF2B5EF4-FFF2-40B4-BE49-F238E27FC236}">
                <a16:creationId xmlns:a16="http://schemas.microsoft.com/office/drawing/2014/main" id="{5F16731C-0DC1-AA60-A6FB-581C5AC06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846" y="28528"/>
            <a:ext cx="5248195" cy="290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1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111CA8-A27A-8CBD-271F-3DBEAC83784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r>
              <a:rPr lang="fr-FR" noProof="0"/>
              <a:t>9/10/2021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53BDF1-9B05-0B4F-03F3-D006C6D69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noProof="0" smtClean="0"/>
              <a:pPr rtl="0"/>
              <a:t>15</a:t>
            </a:fld>
            <a:endParaRPr lang="fr-FR" noProof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68F6B8D-20C2-F86C-0CCA-DC72EBA4E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5" y="0"/>
            <a:ext cx="5951105" cy="3069203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60D1C13E-AF64-CD08-C2C7-92C9BF718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2034" y="1378674"/>
            <a:ext cx="5778036" cy="4187239"/>
          </a:xfrm>
          <a:ln w="571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 ciblage d'une stratégie d'oxygénation restrictive ou libérale chez les patients comateux après réanimation pour ACR a entraîné une incidence similaire de décès ou d'invalidité grave ou de coma.</a:t>
            </a:r>
            <a:endParaRPr lang="fr-FR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Espace réservé du contenu 4">
            <a:extLst>
              <a:ext uri="{FF2B5EF4-FFF2-40B4-BE49-F238E27FC236}">
                <a16:creationId xmlns:a16="http://schemas.microsoft.com/office/drawing/2014/main" id="{A4693B82-956B-8410-761D-83405166FDB3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74449" y="2918129"/>
            <a:ext cx="5834317" cy="3963725"/>
          </a:xfrm>
        </p:spPr>
      </p:pic>
    </p:spTree>
    <p:extLst>
      <p:ext uri="{BB962C8B-B14F-4D97-AF65-F5344CB8AC3E}">
        <p14:creationId xmlns:p14="http://schemas.microsoft.com/office/powerpoint/2010/main" val="183657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15DC08-2FF2-F955-B1DA-5B0523777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04" y="0"/>
            <a:ext cx="9779183" cy="1325563"/>
          </a:xfrm>
        </p:spPr>
        <p:txBody>
          <a:bodyPr/>
          <a:lstStyle/>
          <a:p>
            <a:pPr algn="ctr"/>
            <a:r>
              <a:rPr lang="fr-FR" dirty="0"/>
              <a:t>Limites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2081BD-2087-4360-9E3C-314FE0D78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78943"/>
            <a:ext cx="10215155" cy="4524292"/>
          </a:xfrm>
          <a:ln w="28575">
            <a:solidFill>
              <a:schemeClr val="accent1"/>
            </a:solidFill>
          </a:ln>
        </p:spPr>
        <p:txBody>
          <a:bodyPr/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Faible population d’ étude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Titrage imprécis de l’oxygénothérapie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ACR de cause cardiaque en majorité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Etude hors hôpital : doute sur respect du protocole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Interruption prématurée de l’ étude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E3E2EB-1745-1203-339D-F88A86255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noProof="0" smtClean="0"/>
              <a:pPr rtl="0"/>
              <a:t>16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237370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FA5460-1E10-FE89-8408-1383E01DE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417" y="198120"/>
            <a:ext cx="9779183" cy="1325563"/>
          </a:xfrm>
        </p:spPr>
        <p:txBody>
          <a:bodyPr/>
          <a:lstStyle/>
          <a:p>
            <a:pPr algn="ctr"/>
            <a:r>
              <a:rPr lang="fr-FR" dirty="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501214-5907-CD59-4CB6-B916BAC8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2017467"/>
            <a:ext cx="10398035" cy="4338883"/>
          </a:xfrm>
          <a:ln w="19050">
            <a:solidFill>
              <a:schemeClr val="accent1"/>
            </a:solidFill>
          </a:ln>
        </p:spPr>
        <p:txBody>
          <a:bodyPr/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post-ACR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extra-hospitalier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viser une SpO2 cible entre 90 </a:t>
            </a:r>
            <a:r>
              <a:rPr lang="fr-FR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94 % jusqu’à l’admission en USI n’a pas améliorer la survie </a:t>
            </a:r>
            <a:r>
              <a:rPr lang="fr-FR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sortie de l’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hopital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postulat selon lequel l’hyperoxie post-AC posséderait des effets cliniques délétères repose sur </a:t>
            </a:r>
            <a:r>
              <a:rPr lang="fr-FR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niveau de preuve très faible</a:t>
            </a:r>
            <a:r>
              <a:rPr lang="fr-FR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nombreux biais altérant la qualité méthodologique des études disponibles.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fr-FR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autre question centrale est de définir à quel moment l’exposition à l’hyperoxie est le plus toxique pour les patients ????????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47B4BD-6D64-A5F0-A6EE-CF4E9BDE4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noProof="0" smtClean="0"/>
              <a:pPr rtl="0"/>
              <a:t>17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582121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68EB19CB-9972-05B3-EA59-124FCC89BE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6663426" y="1334062"/>
            <a:ext cx="6858000" cy="4189876"/>
          </a:xfr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3F371F-6905-9B96-4855-E8AF24F3D2E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r>
              <a:rPr lang="fr-FR" noProof="0"/>
              <a:t>9/10/2021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92C471-8363-A9CE-57BC-9BA8133AC8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noProof="0" smtClean="0"/>
              <a:pPr rtl="0"/>
              <a:t>18</a:t>
            </a:fld>
            <a:endParaRPr lang="fr-FR" noProof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9F72E36-AA88-77F1-6BBE-E77AD9987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8213"/>
            <a:ext cx="8230313" cy="393226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2139F93-1954-AECC-1E39-B465FB5D9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0770"/>
            <a:ext cx="8131245" cy="26138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Encre 21">
                <a:extLst>
                  <a:ext uri="{FF2B5EF4-FFF2-40B4-BE49-F238E27FC236}">
                    <a16:creationId xmlns:a16="http://schemas.microsoft.com/office/drawing/2014/main" id="{31EAEF7D-C267-DD55-7980-9CFD2A360C02}"/>
                  </a:ext>
                </a:extLst>
              </p14:cNvPr>
              <p14:cNvContentPartPr/>
              <p14:nvPr/>
            </p14:nvContentPartPr>
            <p14:xfrm>
              <a:off x="1343598" y="4134522"/>
              <a:ext cx="360" cy="360"/>
            </p14:xfrm>
          </p:contentPart>
        </mc:Choice>
        <mc:Fallback xmlns="">
          <p:pic>
            <p:nvPicPr>
              <p:cNvPr id="22" name="Encre 21">
                <a:extLst>
                  <a:ext uri="{FF2B5EF4-FFF2-40B4-BE49-F238E27FC236}">
                    <a16:creationId xmlns:a16="http://schemas.microsoft.com/office/drawing/2014/main" id="{31EAEF7D-C267-DD55-7980-9CFD2A360C0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39278" y="4130202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" name="Encre 22">
                <a:extLst>
                  <a:ext uri="{FF2B5EF4-FFF2-40B4-BE49-F238E27FC236}">
                    <a16:creationId xmlns:a16="http://schemas.microsoft.com/office/drawing/2014/main" id="{E55DD523-4234-EFC4-1938-A7FF4AA5BB9B}"/>
                  </a:ext>
                </a:extLst>
              </p14:cNvPr>
              <p14:cNvContentPartPr/>
              <p14:nvPr/>
            </p14:nvContentPartPr>
            <p14:xfrm>
              <a:off x="1463118" y="3608922"/>
              <a:ext cx="4337640" cy="49320"/>
            </p14:xfrm>
          </p:contentPart>
        </mc:Choice>
        <mc:Fallback xmlns="">
          <p:pic>
            <p:nvPicPr>
              <p:cNvPr id="23" name="Encre 22">
                <a:extLst>
                  <a:ext uri="{FF2B5EF4-FFF2-40B4-BE49-F238E27FC236}">
                    <a16:creationId xmlns:a16="http://schemas.microsoft.com/office/drawing/2014/main" id="{E55DD523-4234-EFC4-1938-A7FF4AA5BB9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58798" y="3604602"/>
                <a:ext cx="434628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Encre 23">
                <a:extLst>
                  <a:ext uri="{FF2B5EF4-FFF2-40B4-BE49-F238E27FC236}">
                    <a16:creationId xmlns:a16="http://schemas.microsoft.com/office/drawing/2014/main" id="{B1DA9443-382C-6FD4-2B26-4A6ECCB81573}"/>
                  </a:ext>
                </a:extLst>
              </p14:cNvPr>
              <p14:cNvContentPartPr/>
              <p14:nvPr/>
            </p14:nvContentPartPr>
            <p14:xfrm>
              <a:off x="477078" y="5333682"/>
              <a:ext cx="1681920" cy="73440"/>
            </p14:xfrm>
          </p:contentPart>
        </mc:Choice>
        <mc:Fallback xmlns="">
          <p:pic>
            <p:nvPicPr>
              <p:cNvPr id="24" name="Encre 23">
                <a:extLst>
                  <a:ext uri="{FF2B5EF4-FFF2-40B4-BE49-F238E27FC236}">
                    <a16:creationId xmlns:a16="http://schemas.microsoft.com/office/drawing/2014/main" id="{B1DA9443-382C-6FD4-2B26-4A6ECCB8157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2758" y="5329362"/>
                <a:ext cx="1690560" cy="8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650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92C471-8363-A9CE-57BC-9BA8133AC8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noProof="0" smtClean="0"/>
              <a:pPr rtl="0"/>
              <a:t>19</a:t>
            </a:fld>
            <a:endParaRPr lang="fr-FR" noProof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2139F93-1954-AECC-1E39-B465FB5D9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50"/>
            <a:ext cx="11318429" cy="23036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" name="Encre 21">
                <a:extLst>
                  <a:ext uri="{FF2B5EF4-FFF2-40B4-BE49-F238E27FC236}">
                    <a16:creationId xmlns:a16="http://schemas.microsoft.com/office/drawing/2014/main" id="{31EAEF7D-C267-DD55-7980-9CFD2A360C02}"/>
                  </a:ext>
                </a:extLst>
              </p14:cNvPr>
              <p14:cNvContentPartPr/>
              <p14:nvPr/>
            </p14:nvContentPartPr>
            <p14:xfrm>
              <a:off x="1343598" y="4134522"/>
              <a:ext cx="360" cy="360"/>
            </p14:xfrm>
          </p:contentPart>
        </mc:Choice>
        <mc:Fallback xmlns="">
          <p:pic>
            <p:nvPicPr>
              <p:cNvPr id="22" name="Encre 21">
                <a:extLst>
                  <a:ext uri="{FF2B5EF4-FFF2-40B4-BE49-F238E27FC236}">
                    <a16:creationId xmlns:a16="http://schemas.microsoft.com/office/drawing/2014/main" id="{31EAEF7D-C267-DD55-7980-9CFD2A360C0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9278" y="4130202"/>
                <a:ext cx="9000" cy="900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Figure 2">
            <a:extLst>
              <a:ext uri="{FF2B5EF4-FFF2-40B4-BE49-F238E27FC236}">
                <a16:creationId xmlns:a16="http://schemas.microsoft.com/office/drawing/2014/main" id="{4E5BEA5D-AFAE-C3C7-59CC-23EAE53388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46" y="2116567"/>
            <a:ext cx="9844216" cy="38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209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979" y="18366"/>
            <a:ext cx="9779183" cy="1325563"/>
          </a:xfrm>
        </p:spPr>
        <p:txBody>
          <a:bodyPr rtlCol="0"/>
          <a:lstStyle/>
          <a:p>
            <a:pPr algn="ctr" rtl="0"/>
            <a:r>
              <a:rPr lang="fr-FR" dirty="0"/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150" y="1343929"/>
            <a:ext cx="11593001" cy="485013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urvie des patients en AC est intimement liée à la </a:t>
            </a:r>
            <a:r>
              <a:rPr lang="fr-FR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précocité</a:t>
            </a:r>
            <a:r>
              <a:rPr lang="fr-FR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à la </a:t>
            </a:r>
            <a:r>
              <a:rPr lang="fr-FR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qualité</a:t>
            </a:r>
            <a:r>
              <a:rPr lang="fr-FR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leur PEC initiale.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fr-FR" b="1" i="0" u="none" strike="noStrike" baseline="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rbimortalité</a:t>
            </a:r>
            <a:r>
              <a:rPr lang="fr-FR" b="1" i="0" u="none" strike="noStrike" baseline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post-AC reste très importante.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ésions neurologiques d’origine anoxiques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fr-FR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phénomènes 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S</a:t>
            </a:r>
            <a:r>
              <a:rPr lang="fr-FR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yndrome d’ischémie-reperfusion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pratique en post-AC : une oxygénothérapie avec 100 % de FiO2 est fournie.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Plusieurs études ont montrées que </a:t>
            </a:r>
            <a:r>
              <a:rPr lang="fr-FR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fr-FR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hyperoxémie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D470D0-6D64-5E42-9515-048F8779C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fr-FR" smtClean="0"/>
              <a:pPr rtl="0"/>
              <a:t>2</a:t>
            </a:fld>
            <a:endParaRPr lang="fr-FR"/>
          </a:p>
        </p:txBody>
      </p:sp>
      <p:sp>
        <p:nvSpPr>
          <p:cNvPr id="7" name="Éclair 6">
            <a:extLst>
              <a:ext uri="{FF2B5EF4-FFF2-40B4-BE49-F238E27FC236}">
                <a16:creationId xmlns:a16="http://schemas.microsoft.com/office/drawing/2014/main" id="{8D48EE11-3724-2BBB-709E-A98C1F3030BC}"/>
              </a:ext>
            </a:extLst>
          </p:cNvPr>
          <p:cNvSpPr/>
          <p:nvPr/>
        </p:nvSpPr>
        <p:spPr>
          <a:xfrm>
            <a:off x="850789" y="2761090"/>
            <a:ext cx="1304014" cy="66791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Accolade ouvrante 7">
            <a:extLst>
              <a:ext uri="{FF2B5EF4-FFF2-40B4-BE49-F238E27FC236}">
                <a16:creationId xmlns:a16="http://schemas.microsoft.com/office/drawing/2014/main" id="{12316FD1-873C-51F0-5665-5B694CE6444C}"/>
              </a:ext>
            </a:extLst>
          </p:cNvPr>
          <p:cNvSpPr/>
          <p:nvPr/>
        </p:nvSpPr>
        <p:spPr>
          <a:xfrm>
            <a:off x="4364718" y="2830680"/>
            <a:ext cx="433722" cy="1198487"/>
          </a:xfrm>
          <a:prstGeom prst="lef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droite rayée 8">
            <a:extLst>
              <a:ext uri="{FF2B5EF4-FFF2-40B4-BE49-F238E27FC236}">
                <a16:creationId xmlns:a16="http://schemas.microsoft.com/office/drawing/2014/main" id="{B7366A7F-C541-0E38-1F78-B773624338AF}"/>
              </a:ext>
            </a:extLst>
          </p:cNvPr>
          <p:cNvSpPr/>
          <p:nvPr/>
        </p:nvSpPr>
        <p:spPr>
          <a:xfrm>
            <a:off x="479606" y="5392613"/>
            <a:ext cx="1423284" cy="58839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Encre 12">
                <a:extLst>
                  <a:ext uri="{FF2B5EF4-FFF2-40B4-BE49-F238E27FC236}">
                    <a16:creationId xmlns:a16="http://schemas.microsoft.com/office/drawing/2014/main" id="{BC1A7E96-3A62-059B-4A5D-FE74AA8BA8BA}"/>
                  </a:ext>
                </a:extLst>
              </p14:cNvPr>
              <p14:cNvContentPartPr/>
              <p14:nvPr/>
            </p14:nvContentPartPr>
            <p14:xfrm>
              <a:off x="4182558" y="3307633"/>
              <a:ext cx="360" cy="360"/>
            </p14:xfrm>
          </p:contentPart>
        </mc:Choice>
        <mc:Fallback xmlns="">
          <p:pic>
            <p:nvPicPr>
              <p:cNvPr id="13" name="Encre 12">
                <a:extLst>
                  <a:ext uri="{FF2B5EF4-FFF2-40B4-BE49-F238E27FC236}">
                    <a16:creationId xmlns:a16="http://schemas.microsoft.com/office/drawing/2014/main" id="{BC1A7E96-3A62-059B-4A5D-FE74AA8BA8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78238" y="3303313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Encre 13">
                <a:extLst>
                  <a:ext uri="{FF2B5EF4-FFF2-40B4-BE49-F238E27FC236}">
                    <a16:creationId xmlns:a16="http://schemas.microsoft.com/office/drawing/2014/main" id="{30CAFF82-F9E3-8616-EAF5-97A2211155F9}"/>
                  </a:ext>
                </a:extLst>
              </p14:cNvPr>
              <p14:cNvContentPartPr/>
              <p14:nvPr/>
            </p14:nvContentPartPr>
            <p14:xfrm>
              <a:off x="4651278" y="4508233"/>
              <a:ext cx="360" cy="360"/>
            </p14:xfrm>
          </p:contentPart>
        </mc:Choice>
        <mc:Fallback xmlns="">
          <p:pic>
            <p:nvPicPr>
              <p:cNvPr id="14" name="Encre 13">
                <a:extLst>
                  <a:ext uri="{FF2B5EF4-FFF2-40B4-BE49-F238E27FC236}">
                    <a16:creationId xmlns:a16="http://schemas.microsoft.com/office/drawing/2014/main" id="{30CAFF82-F9E3-8616-EAF5-97A2211155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46958" y="4503913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Encre 14">
                <a:extLst>
                  <a:ext uri="{FF2B5EF4-FFF2-40B4-BE49-F238E27FC236}">
                    <a16:creationId xmlns:a16="http://schemas.microsoft.com/office/drawing/2014/main" id="{1B5259FC-573B-B8CD-D760-DBD3ECE776B5}"/>
                  </a:ext>
                </a:extLst>
              </p14:cNvPr>
              <p14:cNvContentPartPr/>
              <p14:nvPr/>
            </p14:nvContentPartPr>
            <p14:xfrm>
              <a:off x="4905798" y="4913953"/>
              <a:ext cx="360" cy="8280"/>
            </p14:xfrm>
          </p:contentPart>
        </mc:Choice>
        <mc:Fallback xmlns="">
          <p:pic>
            <p:nvPicPr>
              <p:cNvPr id="15" name="Encre 14">
                <a:extLst>
                  <a:ext uri="{FF2B5EF4-FFF2-40B4-BE49-F238E27FC236}">
                    <a16:creationId xmlns:a16="http://schemas.microsoft.com/office/drawing/2014/main" id="{1B5259FC-573B-B8CD-D760-DBD3ECE776B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01478" y="4909633"/>
                <a:ext cx="900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Encre 15">
                <a:extLst>
                  <a:ext uri="{FF2B5EF4-FFF2-40B4-BE49-F238E27FC236}">
                    <a16:creationId xmlns:a16="http://schemas.microsoft.com/office/drawing/2014/main" id="{03D138F0-849C-8A78-91F1-D6E7FFAAB82C}"/>
                  </a:ext>
                </a:extLst>
              </p14:cNvPr>
              <p14:cNvContentPartPr/>
              <p14:nvPr/>
            </p14:nvContentPartPr>
            <p14:xfrm>
              <a:off x="4365078" y="4516153"/>
              <a:ext cx="360" cy="360"/>
            </p14:xfrm>
          </p:contentPart>
        </mc:Choice>
        <mc:Fallback xmlns="">
          <p:pic>
            <p:nvPicPr>
              <p:cNvPr id="16" name="Encre 15">
                <a:extLst>
                  <a:ext uri="{FF2B5EF4-FFF2-40B4-BE49-F238E27FC236}">
                    <a16:creationId xmlns:a16="http://schemas.microsoft.com/office/drawing/2014/main" id="{03D138F0-849C-8A78-91F1-D6E7FFAAB8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60758" y="4511833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Encre 16">
                <a:extLst>
                  <a:ext uri="{FF2B5EF4-FFF2-40B4-BE49-F238E27FC236}">
                    <a16:creationId xmlns:a16="http://schemas.microsoft.com/office/drawing/2014/main" id="{42901BCD-5079-1BE8-2736-154962F5D500}"/>
                  </a:ext>
                </a:extLst>
              </p14:cNvPr>
              <p14:cNvContentPartPr/>
              <p14:nvPr/>
            </p14:nvContentPartPr>
            <p14:xfrm>
              <a:off x="3283998" y="1741273"/>
              <a:ext cx="360" cy="360"/>
            </p14:xfrm>
          </p:contentPart>
        </mc:Choice>
        <mc:Fallback xmlns="">
          <p:pic>
            <p:nvPicPr>
              <p:cNvPr id="17" name="Encre 16">
                <a:extLst>
                  <a:ext uri="{FF2B5EF4-FFF2-40B4-BE49-F238E27FC236}">
                    <a16:creationId xmlns:a16="http://schemas.microsoft.com/office/drawing/2014/main" id="{42901BCD-5079-1BE8-2736-154962F5D50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79678" y="1736953"/>
                <a:ext cx="9000" cy="90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Flèche : courbe vers la droite 10">
            <a:extLst>
              <a:ext uri="{FF2B5EF4-FFF2-40B4-BE49-F238E27FC236}">
                <a16:creationId xmlns:a16="http://schemas.microsoft.com/office/drawing/2014/main" id="{D2440B50-03B8-9B9C-A86C-ACD130FFCC96}"/>
              </a:ext>
            </a:extLst>
          </p:cNvPr>
          <p:cNvSpPr/>
          <p:nvPr/>
        </p:nvSpPr>
        <p:spPr>
          <a:xfrm rot="10800000">
            <a:off x="10482582" y="2669492"/>
            <a:ext cx="1097043" cy="314569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639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92C471-8363-A9CE-57BC-9BA8133AC8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noProof="0" smtClean="0"/>
              <a:pPr rtl="0"/>
              <a:t>20</a:t>
            </a:fld>
            <a:endParaRPr lang="fr-FR" noProof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2139F93-1954-AECC-1E39-B465FB5D9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40" cy="214971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" name="Encre 21">
                <a:extLst>
                  <a:ext uri="{FF2B5EF4-FFF2-40B4-BE49-F238E27FC236}">
                    <a16:creationId xmlns:a16="http://schemas.microsoft.com/office/drawing/2014/main" id="{31EAEF7D-C267-DD55-7980-9CFD2A360C02}"/>
                  </a:ext>
                </a:extLst>
              </p14:cNvPr>
              <p14:cNvContentPartPr/>
              <p14:nvPr/>
            </p14:nvContentPartPr>
            <p14:xfrm>
              <a:off x="1343598" y="4134522"/>
              <a:ext cx="360" cy="360"/>
            </p14:xfrm>
          </p:contentPart>
        </mc:Choice>
        <mc:Fallback xmlns="">
          <p:pic>
            <p:nvPicPr>
              <p:cNvPr id="22" name="Encre 21">
                <a:extLst>
                  <a:ext uri="{FF2B5EF4-FFF2-40B4-BE49-F238E27FC236}">
                    <a16:creationId xmlns:a16="http://schemas.microsoft.com/office/drawing/2014/main" id="{31EAEF7D-C267-DD55-7980-9CFD2A360C0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9278" y="4130202"/>
                <a:ext cx="9000" cy="9000"/>
              </a:xfrm>
              <a:prstGeom prst="rect">
                <a:avLst/>
              </a:prstGeom>
            </p:spPr>
          </p:pic>
        </mc:Fallback>
      </mc:AlternateContent>
      <p:pic>
        <p:nvPicPr>
          <p:cNvPr id="3074" name="Picture 2" descr="chiffre 4">
            <a:extLst>
              <a:ext uri="{FF2B5EF4-FFF2-40B4-BE49-F238E27FC236}">
                <a16:creationId xmlns:a16="http://schemas.microsoft.com/office/drawing/2014/main" id="{11C011B4-758B-7251-CF6E-DC5D655E59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474" y="1910621"/>
            <a:ext cx="5395166" cy="444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gure 3">
            <a:extLst>
              <a:ext uri="{FF2B5EF4-FFF2-40B4-BE49-F238E27FC236}">
                <a16:creationId xmlns:a16="http://schemas.microsoft.com/office/drawing/2014/main" id="{653A205F-251F-F3C3-C585-302245440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2" y="2149717"/>
            <a:ext cx="652462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38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FAE308-3076-43DB-B834-DA0B0AE19A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464" y="2235200"/>
            <a:ext cx="7475574" cy="2387600"/>
          </a:xfrm>
        </p:spPr>
        <p:txBody>
          <a:bodyPr rtlCol="0"/>
          <a:lstStyle/>
          <a:p>
            <a:pPr algn="ctr" rtl="0"/>
            <a:r>
              <a:rPr lang="fr-FR" sz="8800" dirty="0">
                <a:solidFill>
                  <a:schemeClr val="accent1"/>
                </a:solidFill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92618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419A040B-D31D-9989-B195-19830678E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82731" y="0"/>
            <a:ext cx="6170141" cy="6858000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38A6EB-967E-8D4F-18BF-C0D34D1A62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noProof="0" smtClean="0"/>
              <a:pPr rtl="0"/>
              <a:t>3</a:t>
            </a:fld>
            <a:endParaRPr lang="fr-FR" noProof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BAE59FA5-D4D0-A720-70E8-7C0FBBFB55B1}"/>
              </a:ext>
            </a:extLst>
          </p:cNvPr>
          <p:cNvSpPr txBox="1">
            <a:spLocks/>
          </p:cNvSpPr>
          <p:nvPr/>
        </p:nvSpPr>
        <p:spPr>
          <a:xfrm>
            <a:off x="63610" y="1208598"/>
            <a:ext cx="5919121" cy="5581816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Augmente la production de radicaux libres et exerce une toxicité directe.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Toxicité pulmonaire au travers d’une altération des échanges gazeux et d’une toxicité directe sur le poumon.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Effet hémodynamique par diminution du débit cardiaque.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Rôle toxique sur le système nerveux central, ou effet Paul Bert</a:t>
            </a:r>
            <a:endParaRPr lang="fr-F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53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D32C909B-205E-1A75-2A92-C1262F17AF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140759" y="-1774324"/>
            <a:ext cx="6125130" cy="10406647"/>
          </a:xfr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6DAE97-C247-82D2-B905-4F526810563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rtl="0"/>
            <a:r>
              <a:rPr lang="fr-FR" noProof="0"/>
              <a:t>9/10/2021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87A0DE-6F6E-52F9-34B6-36CBF1F6A7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noProof="0" smtClean="0"/>
              <a:pPr rtl="0"/>
              <a:t>4</a:t>
            </a:fld>
            <a:endParaRPr lang="fr-FR" noProof="0"/>
          </a:p>
        </p:txBody>
      </p:sp>
      <p:pic>
        <p:nvPicPr>
          <p:cNvPr id="1026" name="Picture 2" descr="point interrogation question 5">
            <a:extLst>
              <a:ext uri="{FF2B5EF4-FFF2-40B4-BE49-F238E27FC236}">
                <a16:creationId xmlns:a16="http://schemas.microsoft.com/office/drawing/2014/main" id="{A451668D-ABF2-EA75-229E-7E0A36402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67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100B29-88A8-A20A-9BE9-42E1FE1C2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92" y="3114747"/>
            <a:ext cx="6397075" cy="3673231"/>
          </a:xfrm>
          <a:ln w="38100">
            <a:solidFill>
              <a:schemeClr val="accent1"/>
            </a:solidFill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fr-FR" sz="2000" b="1" i="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plupart des patients avaient une oxygénation artérielle acceptable lorsqu'ils étaient ventilés avec 30 % d'oxygène pendant la période post-réanimation immédiate.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fr-FR" sz="2000" b="1" i="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L'utilisation d'oxygène à 100 % était associée à une augmentation du niveau d'ESN à 24  h chez les patients non traités par hypothermie thérapeutique. 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fr-FR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signification clinique de cette découverte est inconnue et une étude axée sur les résultats est réalisable.</a:t>
            </a:r>
            <a:endParaRPr lang="fr-FR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F3C972-8E5C-646C-913C-08D32A56E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noProof="0" smtClean="0"/>
              <a:pPr rtl="0"/>
              <a:t>5</a:t>
            </a:fld>
            <a:endParaRPr lang="fr-FR" noProof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E98B49E-E1D2-63AE-6B3C-4B4B50E32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3855"/>
            <a:ext cx="8992925" cy="288632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F97B5B2-1535-CB8B-C729-6BFF55FC1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794" y="2198752"/>
            <a:ext cx="5511113" cy="336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6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545774-8111-1799-1142-E7079E975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758" y="136525"/>
            <a:ext cx="9779183" cy="1325563"/>
          </a:xfrm>
        </p:spPr>
        <p:txBody>
          <a:bodyPr/>
          <a:lstStyle/>
          <a:p>
            <a:r>
              <a:rPr lang="en-US" sz="4000" i="0" u="none" strike="noStrike" baseline="0" dirty="0">
                <a:solidFill>
                  <a:schemeClr val="accent1"/>
                </a:solidFill>
              </a:rPr>
              <a:t>The EXACT Randomized Clinical Trial</a:t>
            </a:r>
            <a:br>
              <a:rPr lang="en-US" sz="3600" i="0" u="none" strike="noStrike" baseline="0" dirty="0">
                <a:solidFill>
                  <a:schemeClr val="accent1"/>
                </a:solidFill>
              </a:rPr>
            </a:br>
            <a:endParaRPr lang="fr-FR" sz="3600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194C4F-E786-AE63-8168-E3FD44B6C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758" y="1526651"/>
            <a:ext cx="10021379" cy="4084806"/>
          </a:xfrm>
        </p:spPr>
        <p:txBody>
          <a:bodyPr/>
          <a:lstStyle/>
          <a:p>
            <a:r>
              <a:rPr lang="fr-FR" sz="32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Objectif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Déterminer si le ciblage d’une SpO2 plus faible dans la phase précoce des soins post-réanimation pour un ACR extrahospitalier </a:t>
            </a:r>
            <a:r>
              <a:rPr lang="fr-FR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améliore la survie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la sortie de l’hôpital.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2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CJP </a:t>
            </a:r>
            <a:r>
              <a:rPr lang="fr-FR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Survie jusqu’à la sortie de l’hôpital.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critères de jugement secondaires ont été recueillis.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516125-9291-73D4-D04D-DB2797F97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noProof="0" smtClean="0"/>
              <a:pPr rtl="0"/>
              <a:t>6</a:t>
            </a:fld>
            <a:endParaRPr lang="fr-FR" noProof="0"/>
          </a:p>
        </p:txBody>
      </p:sp>
      <p:sp>
        <p:nvSpPr>
          <p:cNvPr id="7" name="Flèche : droite rayée 6">
            <a:extLst>
              <a:ext uri="{FF2B5EF4-FFF2-40B4-BE49-F238E27FC236}">
                <a16:creationId xmlns:a16="http://schemas.microsoft.com/office/drawing/2014/main" id="{7F72DE2F-79DF-8A02-A8A2-1B46BF458181}"/>
              </a:ext>
            </a:extLst>
          </p:cNvPr>
          <p:cNvSpPr/>
          <p:nvPr/>
        </p:nvSpPr>
        <p:spPr>
          <a:xfrm>
            <a:off x="2849880" y="1526651"/>
            <a:ext cx="2377440" cy="46117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515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30DB56-15BD-742E-55F0-280F185D7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1" y="136525"/>
            <a:ext cx="9779183" cy="1325563"/>
          </a:xfrm>
        </p:spPr>
        <p:txBody>
          <a:bodyPr/>
          <a:lstStyle/>
          <a:p>
            <a:r>
              <a:rPr lang="fr-FR" dirty="0"/>
              <a:t>Méthodologie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631C59-059A-435C-069F-1FF3767CF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377" y="1693629"/>
            <a:ext cx="9865298" cy="466272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EXACT </a:t>
            </a:r>
            <a:r>
              <a:rPr lang="fr-FR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Essai clinique randomisé</a:t>
            </a:r>
          </a:p>
          <a:p>
            <a:pPr>
              <a:lnSpc>
                <a:spcPct val="100000"/>
              </a:lnSpc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Multicentrique, a groupes parallèle</a:t>
            </a:r>
          </a:p>
          <a:p>
            <a:pPr>
              <a:lnSpc>
                <a:spcPct val="100000"/>
              </a:lnSpc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2 SMU et 15 hôpitaux en Australie</a:t>
            </a:r>
          </a:p>
          <a:p>
            <a:pPr>
              <a:lnSpc>
                <a:spcPct val="100000"/>
              </a:lnSpc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Durée 32 mois de 2017 à 2020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Surveillance des données et de l’innocuité par un comité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Dispense de consentement initialement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Randomisation faite par des ambulanciers paramédicaux R: 1/1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5A8BB8-2E76-00AC-AA58-7E1BC712E3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noProof="0" smtClean="0"/>
              <a:pPr rtl="0"/>
              <a:t>7</a:t>
            </a:fld>
            <a:endParaRPr lang="fr-FR" noProof="0"/>
          </a:p>
        </p:txBody>
      </p:sp>
      <p:sp>
        <p:nvSpPr>
          <p:cNvPr id="7" name="Accolade ouvrante 6">
            <a:extLst>
              <a:ext uri="{FF2B5EF4-FFF2-40B4-BE49-F238E27FC236}">
                <a16:creationId xmlns:a16="http://schemas.microsoft.com/office/drawing/2014/main" id="{74F3B764-DFC5-D732-FE57-6B15FBA426D0}"/>
              </a:ext>
            </a:extLst>
          </p:cNvPr>
          <p:cNvSpPr/>
          <p:nvPr/>
        </p:nvSpPr>
        <p:spPr>
          <a:xfrm>
            <a:off x="4038600" y="1932167"/>
            <a:ext cx="366423" cy="1749287"/>
          </a:xfrm>
          <a:prstGeom prst="leftBrace">
            <a:avLst>
              <a:gd name="adj1" fmla="val 1785"/>
              <a:gd name="adj2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36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30DB56-15BD-742E-55F0-280F185D7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1" y="136525"/>
            <a:ext cx="9779183" cy="1325563"/>
          </a:xfrm>
        </p:spPr>
        <p:txBody>
          <a:bodyPr/>
          <a:lstStyle/>
          <a:p>
            <a:r>
              <a:rPr lang="fr-FR" dirty="0"/>
              <a:t>Méthodologie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631C59-059A-435C-069F-1FF3767CF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377" y="1693629"/>
            <a:ext cx="9865298" cy="4662722"/>
          </a:xfrm>
          <a:ln w="38100"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critères d’inclusions étaient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Age 18 ou plus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RACS en post-ACR de cause cardiaque présumée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Inconscient après RACS et VAS contrôlées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Transport prévu vers un hôpital participant à l’ étude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5A8BB8-2E76-00AC-AA58-7E1BC712E3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noProof="0" smtClean="0"/>
              <a:pPr rtl="0"/>
              <a:t>8</a:t>
            </a:fld>
            <a:endParaRPr lang="fr-FR" noProof="0"/>
          </a:p>
        </p:txBody>
      </p:sp>
      <p:sp>
        <p:nvSpPr>
          <p:cNvPr id="7" name="Accolade ouvrante 6">
            <a:extLst>
              <a:ext uri="{FF2B5EF4-FFF2-40B4-BE49-F238E27FC236}">
                <a16:creationId xmlns:a16="http://schemas.microsoft.com/office/drawing/2014/main" id="{0F7C139B-8D16-503F-4E07-B7DF0EF90FC8}"/>
              </a:ext>
            </a:extLst>
          </p:cNvPr>
          <p:cNvSpPr/>
          <p:nvPr/>
        </p:nvSpPr>
        <p:spPr>
          <a:xfrm>
            <a:off x="2503999" y="3150346"/>
            <a:ext cx="366423" cy="2455324"/>
          </a:xfrm>
          <a:prstGeom prst="leftBrace">
            <a:avLst>
              <a:gd name="adj1" fmla="val 1785"/>
              <a:gd name="adj2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courbe vers la droite 7">
            <a:extLst>
              <a:ext uri="{FF2B5EF4-FFF2-40B4-BE49-F238E27FC236}">
                <a16:creationId xmlns:a16="http://schemas.microsoft.com/office/drawing/2014/main" id="{1BC18C22-D3CC-FD3D-CEFA-FCEA3F8A8916}"/>
              </a:ext>
            </a:extLst>
          </p:cNvPr>
          <p:cNvSpPr/>
          <p:nvPr/>
        </p:nvSpPr>
        <p:spPr>
          <a:xfrm>
            <a:off x="1167491" y="2313830"/>
            <a:ext cx="1273559" cy="237744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B2091927-C9EC-CBD3-2424-1537C221D97C}"/>
                  </a:ext>
                </a:extLst>
              </p14:cNvPr>
              <p14:cNvContentPartPr/>
              <p14:nvPr/>
            </p14:nvContentPartPr>
            <p14:xfrm>
              <a:off x="6337158" y="3665113"/>
              <a:ext cx="360" cy="36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B2091927-C9EC-CBD3-2424-1537C221D9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32838" y="3660793"/>
                <a:ext cx="9000" cy="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9748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424AE9-4597-D85F-7662-64F29C3D2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04" y="52905"/>
            <a:ext cx="9779183" cy="1325563"/>
          </a:xfrm>
        </p:spPr>
        <p:txBody>
          <a:bodyPr/>
          <a:lstStyle/>
          <a:p>
            <a:pPr algn="ctr"/>
            <a:r>
              <a:rPr lang="fr-FR" dirty="0"/>
              <a:t>Résultats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80BF6EBD-C6C4-7770-92BD-1D31982A42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68" y="1518496"/>
            <a:ext cx="8825588" cy="5355407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4CAE69-7ACF-E592-255A-86A1116EF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noProof="0" smtClean="0"/>
              <a:pPr rtl="0"/>
              <a:t>9</a:t>
            </a:fld>
            <a:endParaRPr lang="fr-FR" noProof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2CCDB752-2014-041F-7560-A5E4D17B94CF}"/>
                  </a:ext>
                </a:extLst>
              </p14:cNvPr>
              <p14:cNvContentPartPr/>
              <p14:nvPr/>
            </p14:nvContentPartPr>
            <p14:xfrm>
              <a:off x="4142598" y="3352273"/>
              <a:ext cx="360" cy="360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2CCDB752-2014-041F-7560-A5E4D17B94C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38278" y="3347953"/>
                <a:ext cx="9000" cy="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6C786A39-2C40-84FA-7052-CC57BAE484DB}"/>
                  </a:ext>
                </a:extLst>
              </p14:cNvPr>
              <p14:cNvContentPartPr/>
              <p14:nvPr/>
            </p14:nvContentPartPr>
            <p14:xfrm>
              <a:off x="4454358" y="2695993"/>
              <a:ext cx="6480" cy="1548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6C786A39-2C40-84FA-7052-CC57BAE484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49678" y="2691673"/>
                <a:ext cx="15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BC4A07B4-B9AF-4935-8229-08BC0C856A3E}"/>
                  </a:ext>
                </a:extLst>
              </p14:cNvPr>
              <p14:cNvContentPartPr/>
              <p14:nvPr/>
            </p14:nvContentPartPr>
            <p14:xfrm>
              <a:off x="4834158" y="1502593"/>
              <a:ext cx="360" cy="36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BC4A07B4-B9AF-4935-8229-08BC0C856A3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29838" y="1498273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C98ADB8D-3DCB-2057-06D1-39D03C22873C}"/>
                  </a:ext>
                </a:extLst>
              </p14:cNvPr>
              <p14:cNvContentPartPr/>
              <p14:nvPr/>
            </p14:nvContentPartPr>
            <p14:xfrm>
              <a:off x="10042278" y="3092713"/>
              <a:ext cx="360" cy="360"/>
            </p14:xfrm>
          </p:contentPart>
        </mc:Choice>
        <mc:Fallback xmlns=""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C98ADB8D-3DCB-2057-06D1-39D03C22873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37958" y="3088393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e 13">
            <a:extLst>
              <a:ext uri="{FF2B5EF4-FFF2-40B4-BE49-F238E27FC236}">
                <a16:creationId xmlns:a16="http://schemas.microsoft.com/office/drawing/2014/main" id="{6CEDAA8A-231B-2FA0-886B-49E4465945D3}"/>
              </a:ext>
            </a:extLst>
          </p:cNvPr>
          <p:cNvGrpSpPr/>
          <p:nvPr/>
        </p:nvGrpSpPr>
        <p:grpSpPr>
          <a:xfrm>
            <a:off x="8253438" y="4023313"/>
            <a:ext cx="360" cy="360"/>
            <a:chOff x="8253438" y="4023313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Encre 10">
                  <a:extLst>
                    <a:ext uri="{FF2B5EF4-FFF2-40B4-BE49-F238E27FC236}">
                      <a16:creationId xmlns:a16="http://schemas.microsoft.com/office/drawing/2014/main" id="{F72857F8-0190-D4FF-528F-42D59CAA6E52}"/>
                    </a:ext>
                  </a:extLst>
                </p14:cNvPr>
                <p14:cNvContentPartPr/>
                <p14:nvPr/>
              </p14:nvContentPartPr>
              <p14:xfrm>
                <a:off x="8253438" y="4023313"/>
                <a:ext cx="360" cy="360"/>
              </p14:xfrm>
            </p:contentPart>
          </mc:Choice>
          <mc:Fallback xmlns="">
            <p:pic>
              <p:nvPicPr>
                <p:cNvPr id="11" name="Encre 10">
                  <a:extLst>
                    <a:ext uri="{FF2B5EF4-FFF2-40B4-BE49-F238E27FC236}">
                      <a16:creationId xmlns:a16="http://schemas.microsoft.com/office/drawing/2014/main" id="{F72857F8-0190-D4FF-528F-42D59CAA6E5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249118" y="401899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Encre 11">
                  <a:extLst>
                    <a:ext uri="{FF2B5EF4-FFF2-40B4-BE49-F238E27FC236}">
                      <a16:creationId xmlns:a16="http://schemas.microsoft.com/office/drawing/2014/main" id="{44F8227B-1BED-B0C1-D923-E9358C8CF6F3}"/>
                    </a:ext>
                  </a:extLst>
                </p14:cNvPr>
                <p14:cNvContentPartPr/>
                <p14:nvPr/>
              </p14:nvContentPartPr>
              <p14:xfrm>
                <a:off x="8253438" y="4023313"/>
                <a:ext cx="360" cy="360"/>
              </p14:xfrm>
            </p:contentPart>
          </mc:Choice>
          <mc:Fallback xmlns="">
            <p:pic>
              <p:nvPicPr>
                <p:cNvPr id="12" name="Encre 11">
                  <a:extLst>
                    <a:ext uri="{FF2B5EF4-FFF2-40B4-BE49-F238E27FC236}">
                      <a16:creationId xmlns:a16="http://schemas.microsoft.com/office/drawing/2014/main" id="{44F8227B-1BED-B0C1-D923-E9358C8CF6F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249118" y="401899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147A89A1-70DC-B501-DDAA-72AB80736E6B}"/>
                    </a:ext>
                  </a:extLst>
                </p14:cNvPr>
                <p14:cNvContentPartPr/>
                <p14:nvPr/>
              </p14:nvContentPartPr>
              <p14:xfrm>
                <a:off x="8253438" y="4023313"/>
                <a:ext cx="360" cy="360"/>
              </p14:xfrm>
            </p:contentPart>
          </mc:Choice>
          <mc:Fallback xmlns=""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147A89A1-70DC-B501-DDAA-72AB80736E6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249118" y="401899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Encre 14">
                <a:extLst>
                  <a:ext uri="{FF2B5EF4-FFF2-40B4-BE49-F238E27FC236}">
                    <a16:creationId xmlns:a16="http://schemas.microsoft.com/office/drawing/2014/main" id="{456D71C3-80F8-4D5B-B200-E046C10C957E}"/>
                  </a:ext>
                </a:extLst>
              </p14:cNvPr>
              <p14:cNvContentPartPr/>
              <p14:nvPr/>
            </p14:nvContentPartPr>
            <p14:xfrm>
              <a:off x="6686718" y="1057633"/>
              <a:ext cx="360" cy="360"/>
            </p14:xfrm>
          </p:contentPart>
        </mc:Choice>
        <mc:Fallback xmlns="">
          <p:pic>
            <p:nvPicPr>
              <p:cNvPr id="15" name="Encre 14">
                <a:extLst>
                  <a:ext uri="{FF2B5EF4-FFF2-40B4-BE49-F238E27FC236}">
                    <a16:creationId xmlns:a16="http://schemas.microsoft.com/office/drawing/2014/main" id="{456D71C3-80F8-4D5B-B200-E046C10C957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82398" y="1053313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Encre 15">
                <a:extLst>
                  <a:ext uri="{FF2B5EF4-FFF2-40B4-BE49-F238E27FC236}">
                    <a16:creationId xmlns:a16="http://schemas.microsoft.com/office/drawing/2014/main" id="{02B04FB1-3D6C-E93D-E219-729F3EF4CF54}"/>
                  </a:ext>
                </a:extLst>
              </p14:cNvPr>
              <p14:cNvContentPartPr/>
              <p14:nvPr/>
            </p14:nvContentPartPr>
            <p14:xfrm>
              <a:off x="5335278" y="1041433"/>
              <a:ext cx="360" cy="360"/>
            </p14:xfrm>
          </p:contentPart>
        </mc:Choice>
        <mc:Fallback xmlns="">
          <p:pic>
            <p:nvPicPr>
              <p:cNvPr id="16" name="Encre 15">
                <a:extLst>
                  <a:ext uri="{FF2B5EF4-FFF2-40B4-BE49-F238E27FC236}">
                    <a16:creationId xmlns:a16="http://schemas.microsoft.com/office/drawing/2014/main" id="{02B04FB1-3D6C-E93D-E219-729F3EF4CF5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30958" y="1037113"/>
                <a:ext cx="9000" cy="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680720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9457589_TF45331398_Win32" id="{CEA14851-9CB4-4E93-9ED0-2FB81AD363C1}" vid="{B2422F77-2B25-432B-92D6-8B138E7B1B9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615295-94F6-4CE2-A1B1-6B7E1DAA5A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5BAB77-79E1-4739-AA51-10C9079186D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85334180-0405-413B-834A-44FA9E05ADB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Présentation universelle</Template>
  <TotalTime>2847</TotalTime>
  <Words>821</Words>
  <Application>Microsoft Office PowerPoint</Application>
  <PresentationFormat>Grand écran</PresentationFormat>
  <Paragraphs>102</Paragraphs>
  <Slides>21</Slides>
  <Notes>3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  <vt:variant>
        <vt:lpstr>Diaporamas personnalisés</vt:lpstr>
      </vt:variant>
      <vt:variant>
        <vt:i4>1</vt:i4>
      </vt:variant>
    </vt:vector>
  </HeadingPairs>
  <TitlesOfParts>
    <vt:vector size="28" baseType="lpstr">
      <vt:lpstr>Arial</vt:lpstr>
      <vt:lpstr>Calibri</vt:lpstr>
      <vt:lpstr>Tenorite</vt:lpstr>
      <vt:lpstr>Times New Roman</vt:lpstr>
      <vt:lpstr>Wingdings</vt:lpstr>
      <vt:lpstr>Thème Office</vt:lpstr>
      <vt:lpstr>Présentation PowerPoint</vt:lpstr>
      <vt:lpstr>INTRODUCTION</vt:lpstr>
      <vt:lpstr>Présentation PowerPoint</vt:lpstr>
      <vt:lpstr>Présentation PowerPoint</vt:lpstr>
      <vt:lpstr>Présentation PowerPoint</vt:lpstr>
      <vt:lpstr>The EXACT Randomized Clinical Trial </vt:lpstr>
      <vt:lpstr>Méthodologie</vt:lpstr>
      <vt:lpstr>Méthodologie</vt:lpstr>
      <vt:lpstr>Résultats</vt:lpstr>
      <vt:lpstr>Résultats</vt:lpstr>
      <vt:lpstr>Résultats</vt:lpstr>
      <vt:lpstr>Discussion</vt:lpstr>
      <vt:lpstr>Présentation PowerPoint</vt:lpstr>
      <vt:lpstr>Présentation PowerPoint</vt:lpstr>
      <vt:lpstr>Présentation PowerPoint</vt:lpstr>
      <vt:lpstr>Limites</vt:lpstr>
      <vt:lpstr>Conclusion</vt:lpstr>
      <vt:lpstr>Présentation PowerPoint</vt:lpstr>
      <vt:lpstr>Présentation PowerPoint</vt:lpstr>
      <vt:lpstr>Présentation PowerPoint</vt:lpstr>
      <vt:lpstr>Merci</vt:lpstr>
      <vt:lpstr>Diaporama personnalisé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Alfred Dogbé Yves-Zakari</dc:creator>
  <cp:lastModifiedBy>Alfred Dogbé Yves-Zakari</cp:lastModifiedBy>
  <cp:revision>27</cp:revision>
  <dcterms:created xsi:type="dcterms:W3CDTF">2023-01-14T10:52:21Z</dcterms:created>
  <dcterms:modified xsi:type="dcterms:W3CDTF">2023-03-10T13:44:47Z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