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82" d="100"/>
          <a:sy n="82" d="100"/>
        </p:scale>
        <p:origin x="169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2182-F253-1B4E-98C1-99045E263431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0450-6463-7D4A-B6EC-82C6C405E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37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0450-6463-7D4A-B6EC-82C6C405E0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72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>
                <a:effectLst/>
                <a:latin typeface="OTNEJMQuadraat"/>
              </a:rPr>
              <a:t>During</a:t>
            </a:r>
            <a:r>
              <a:rPr lang="fr-FR" sz="1800" dirty="0">
                <a:effectLst/>
                <a:latin typeface="OTNEJMQuadraat"/>
              </a:rPr>
              <a:t> the 90-day intervention </a:t>
            </a:r>
            <a:r>
              <a:rPr lang="fr-FR" sz="1800" dirty="0" err="1">
                <a:effectLst/>
                <a:latin typeface="OTNEJMQuadraat"/>
              </a:rPr>
              <a:t>period</a:t>
            </a:r>
            <a:r>
              <a:rPr lang="fr-FR" sz="1800" dirty="0">
                <a:effectLst/>
                <a:latin typeface="OTNEJMQuadraat"/>
              </a:rPr>
              <a:t>, the </a:t>
            </a:r>
            <a:r>
              <a:rPr lang="fr-FR" sz="1800" dirty="0" err="1">
                <a:effectLst/>
                <a:latin typeface="OTNEJMQuadraat"/>
              </a:rPr>
              <a:t>pa</a:t>
            </a:r>
            <a:r>
              <a:rPr lang="fr-FR" sz="1800" dirty="0">
                <a:effectLst/>
                <a:latin typeface="OTNEJMQuadraat"/>
              </a:rPr>
              <a:t>- </a:t>
            </a:r>
            <a:r>
              <a:rPr lang="fr-FR" sz="1800" dirty="0" err="1">
                <a:effectLst/>
                <a:latin typeface="OTNEJMQuadraat"/>
              </a:rPr>
              <a:t>tients</a:t>
            </a:r>
            <a:r>
              <a:rPr lang="fr-FR" sz="1800" dirty="0">
                <a:effectLst/>
                <a:latin typeface="OTNEJMQuadraat"/>
              </a:rPr>
              <a:t> in the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group </a:t>
            </a:r>
            <a:r>
              <a:rPr lang="fr-FR" sz="1800" dirty="0" err="1">
                <a:effectLst/>
                <a:latin typeface="OTNEJMQuadraat"/>
              </a:rPr>
              <a:t>received</a:t>
            </a:r>
            <a:r>
              <a:rPr lang="fr-FR" sz="1800" dirty="0">
                <a:effectLst/>
                <a:latin typeface="OTNEJMQuadraat"/>
              </a:rPr>
              <a:t> a </a:t>
            </a:r>
            <a:r>
              <a:rPr lang="fr-FR" sz="1800" dirty="0" err="1">
                <a:effectLst/>
                <a:latin typeface="OTNEJMQuadraat"/>
              </a:rPr>
              <a:t>medi</a:t>
            </a:r>
            <a:r>
              <a:rPr lang="fr-FR" sz="1800" dirty="0">
                <a:effectLst/>
                <a:latin typeface="OTNEJMQuadraat"/>
              </a:rPr>
              <a:t>- an </a:t>
            </a:r>
            <a:r>
              <a:rPr lang="fr-FR" sz="1800" dirty="0" err="1">
                <a:effectLst/>
                <a:latin typeface="OTNEJMQuadraat"/>
              </a:rPr>
              <a:t>daily</a:t>
            </a:r>
            <a:r>
              <a:rPr lang="fr-FR" sz="1800" dirty="0">
                <a:effectLst/>
                <a:latin typeface="OTNEJMQuadraat"/>
              </a:rPr>
              <a:t> dose of 8.3 mg (1.7 ml) of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for a </a:t>
            </a:r>
            <a:r>
              <a:rPr lang="fr-FR" sz="1800" dirty="0" err="1">
                <a:effectLst/>
                <a:latin typeface="OTNEJMQuadraat"/>
              </a:rPr>
              <a:t>median</a:t>
            </a:r>
            <a:r>
              <a:rPr lang="fr-FR" sz="1800" dirty="0">
                <a:effectLst/>
                <a:latin typeface="OTNEJMQuadraat"/>
              </a:rPr>
              <a:t> of 3.6 </a:t>
            </a:r>
            <a:r>
              <a:rPr lang="fr-FR" sz="1800" dirty="0" err="1">
                <a:effectLst/>
                <a:latin typeface="OTNEJMQuadraat"/>
              </a:rPr>
              <a:t>days</a:t>
            </a:r>
            <a:r>
              <a:rPr lang="fr-FR" sz="1800" dirty="0">
                <a:effectLst/>
                <a:latin typeface="OTNEJMQuadraat"/>
              </a:rPr>
              <a:t>, and the patients in the placebo group </a:t>
            </a:r>
            <a:r>
              <a:rPr lang="fr-FR" sz="1800" dirty="0" err="1">
                <a:effectLst/>
                <a:latin typeface="OTNEJMQuadraat"/>
              </a:rPr>
              <a:t>received</a:t>
            </a:r>
            <a:r>
              <a:rPr lang="fr-FR" sz="1800" dirty="0">
                <a:effectLst/>
                <a:latin typeface="OTNEJMQuadraat"/>
              </a:rPr>
              <a:t> a </a:t>
            </a:r>
            <a:r>
              <a:rPr lang="fr-FR" sz="1800" dirty="0" err="1">
                <a:effectLst/>
                <a:latin typeface="OTNEJMQuadraat"/>
              </a:rPr>
              <a:t>median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daily</a:t>
            </a:r>
            <a:r>
              <a:rPr lang="fr-FR" sz="1800" dirty="0">
                <a:effectLst/>
                <a:latin typeface="OTNEJMQuadraat"/>
              </a:rPr>
              <a:t> dose </a:t>
            </a:r>
            <a:r>
              <a:rPr lang="fr-FR" sz="1800" dirty="0" err="1">
                <a:effectLst/>
                <a:latin typeface="OTNEJMQuadraat"/>
              </a:rPr>
              <a:t>equiv</a:t>
            </a:r>
            <a:r>
              <a:rPr lang="fr-FR" sz="1800" dirty="0">
                <a:effectLst/>
                <a:latin typeface="OTNEJMQuadraat"/>
              </a:rPr>
              <a:t>- 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OTNEJMQuadraat"/>
              </a:rPr>
              <a:t>alent</a:t>
            </a:r>
            <a:r>
              <a:rPr lang="fr-FR" sz="1800" dirty="0">
                <a:effectLst/>
                <a:latin typeface="OTNEJMQuadraat"/>
              </a:rPr>
              <a:t> to 9.0 mg (1.8 ml) of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for 3.3 </a:t>
            </a:r>
            <a:r>
              <a:rPr lang="fr-FR" sz="1800" dirty="0" err="1">
                <a:effectLst/>
                <a:latin typeface="OTNEJMQuadraat"/>
              </a:rPr>
              <a:t>days</a:t>
            </a:r>
            <a:r>
              <a:rPr lang="fr-FR" sz="1800" dirty="0">
                <a:effectLst/>
                <a:latin typeface="OTNEJMQuadraat"/>
              </a:rPr>
              <a:t> (Table 2). The </a:t>
            </a:r>
            <a:r>
              <a:rPr lang="fr-FR" sz="1800" dirty="0" err="1">
                <a:effectLst/>
                <a:latin typeface="OTNEJMQuadraat"/>
              </a:rPr>
              <a:t>two</a:t>
            </a:r>
            <a:r>
              <a:rPr lang="fr-FR" sz="1800" dirty="0">
                <a:effectLst/>
                <a:latin typeface="OTNEJMQuadraat"/>
              </a:rPr>
              <a:t> groups </a:t>
            </a:r>
            <a:r>
              <a:rPr lang="fr-FR" sz="1800" dirty="0" err="1">
                <a:effectLst/>
                <a:latin typeface="OTNEJMQuadraat"/>
              </a:rPr>
              <a:t>received</a:t>
            </a:r>
            <a:r>
              <a:rPr lang="fr-FR" sz="1800" dirty="0">
                <a:effectLst/>
                <a:latin typeface="OTNEJMQuadraat"/>
              </a:rPr>
              <a:t> a </a:t>
            </a:r>
            <a:r>
              <a:rPr lang="fr-FR" sz="1800" dirty="0" err="1">
                <a:effectLst/>
                <a:latin typeface="OTNEJMQuadraat"/>
              </a:rPr>
              <a:t>similar</a:t>
            </a:r>
            <a:r>
              <a:rPr lang="fr-FR" sz="1800" dirty="0">
                <a:effectLst/>
                <a:latin typeface="OTNEJMQuadraat"/>
              </a:rPr>
              <a:t> cumulative dose of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or placebo, and the </a:t>
            </a:r>
            <a:r>
              <a:rPr lang="fr-FR" sz="1800" dirty="0" err="1">
                <a:effectLst/>
                <a:latin typeface="OTNEJMQuadraat"/>
              </a:rPr>
              <a:t>amount</a:t>
            </a:r>
            <a:r>
              <a:rPr lang="fr-FR" sz="1800" dirty="0">
                <a:effectLst/>
                <a:latin typeface="OTNEJMQuadraat"/>
              </a:rPr>
              <a:t> of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or placebo </a:t>
            </a:r>
            <a:r>
              <a:rPr lang="fr-FR" sz="1800" dirty="0" err="1">
                <a:effectLst/>
                <a:latin typeface="OTNEJMQuadraat"/>
              </a:rPr>
              <a:t>that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was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administered</a:t>
            </a:r>
            <a:r>
              <a:rPr lang="fr-FR" sz="1800" dirty="0">
                <a:effectLst/>
                <a:latin typeface="OTNEJMQuadraat"/>
              </a:rPr>
              <a:t> as </a:t>
            </a:r>
            <a:r>
              <a:rPr lang="fr-FR" sz="1800" dirty="0" err="1">
                <a:effectLst/>
                <a:latin typeface="OTNEJMQuadraat"/>
              </a:rPr>
              <a:t>needed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was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similar</a:t>
            </a:r>
            <a:r>
              <a:rPr lang="fr-FR" sz="1800" dirty="0">
                <a:effectLst/>
                <a:latin typeface="OTNEJMQuadraat"/>
              </a:rPr>
              <a:t> in the </a:t>
            </a:r>
            <a:r>
              <a:rPr lang="fr-FR" sz="1800" dirty="0" err="1">
                <a:effectLst/>
                <a:latin typeface="OTNEJMQuadraat"/>
              </a:rPr>
              <a:t>two</a:t>
            </a:r>
            <a:r>
              <a:rPr lang="fr-FR" sz="1800" dirty="0">
                <a:effectLst/>
                <a:latin typeface="OTNEJMQuadraat"/>
              </a:rPr>
              <a:t> groups (Table 2). Open-label </a:t>
            </a:r>
            <a:r>
              <a:rPr lang="fr-FR" sz="1800" dirty="0" err="1">
                <a:effectLst/>
                <a:latin typeface="OTNEJMQuadraat"/>
              </a:rPr>
              <a:t>antipsychotic</a:t>
            </a:r>
            <a:r>
              <a:rPr lang="fr-FR" sz="1800" dirty="0">
                <a:effectLst/>
                <a:latin typeface="OTNEJMQuadraat"/>
              </a:rPr>
              <a:t> agents </a:t>
            </a:r>
            <a:r>
              <a:rPr lang="fr-FR" sz="1800" dirty="0" err="1">
                <a:effectLst/>
                <a:latin typeface="OTNEJMQuadraat"/>
              </a:rPr>
              <a:t>were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administered</a:t>
            </a:r>
            <a:r>
              <a:rPr lang="fr-FR" sz="1800" dirty="0">
                <a:effectLst/>
                <a:latin typeface="OTNEJMQuadraat"/>
              </a:rPr>
              <a:t> to 66 patients (13.2%) in the </a:t>
            </a:r>
            <a:r>
              <a:rPr lang="fr-FR" sz="1800" dirty="0" err="1">
                <a:effectLst/>
                <a:latin typeface="OTNEJMQuadraat"/>
              </a:rPr>
              <a:t>haloperidol</a:t>
            </a:r>
            <a:r>
              <a:rPr lang="fr-FR" sz="1800" dirty="0">
                <a:effectLst/>
                <a:latin typeface="OTNEJMQuadraat"/>
              </a:rPr>
              <a:t> group and 63 patients (13.0%) in the placebo group, </a:t>
            </a:r>
            <a:r>
              <a:rPr lang="fr-FR" sz="1800" dirty="0" err="1">
                <a:effectLst/>
                <a:latin typeface="OTNEJMQuadraat"/>
              </a:rPr>
              <a:t>primarily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because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they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had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with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drawn</a:t>
            </a:r>
            <a:r>
              <a:rPr lang="fr-FR" sz="1800" dirty="0">
                <a:effectLst/>
                <a:latin typeface="OTNEJMQuadraat"/>
              </a:rPr>
              <a:t> consent. The duration of the use of open- label </a:t>
            </a:r>
            <a:r>
              <a:rPr lang="fr-FR" sz="1800" dirty="0" err="1">
                <a:effectLst/>
                <a:latin typeface="OTNEJMQuadraat"/>
              </a:rPr>
              <a:t>antipsychotic</a:t>
            </a:r>
            <a:r>
              <a:rPr lang="fr-FR" sz="1800" dirty="0">
                <a:effectLst/>
                <a:latin typeface="OTNEJMQuadraat"/>
              </a:rPr>
              <a:t> agents </a:t>
            </a:r>
            <a:r>
              <a:rPr lang="fr-FR" sz="1800" dirty="0" err="1">
                <a:effectLst/>
                <a:latin typeface="OTNEJMQuadraat"/>
              </a:rPr>
              <a:t>was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similar</a:t>
            </a:r>
            <a:r>
              <a:rPr lang="fr-FR" sz="1800" dirty="0">
                <a:effectLst/>
                <a:latin typeface="OTNEJMQuadraat"/>
              </a:rPr>
              <a:t> in the </a:t>
            </a:r>
            <a:r>
              <a:rPr lang="fr-FR" sz="1800" dirty="0" err="1">
                <a:effectLst/>
                <a:latin typeface="OTNEJMQuadraat"/>
              </a:rPr>
              <a:t>two</a:t>
            </a:r>
            <a:r>
              <a:rPr lang="fr-FR" sz="1800" dirty="0">
                <a:effectLst/>
                <a:latin typeface="OTNEJMQuadraat"/>
              </a:rPr>
              <a:t> groups (Table 2).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0450-6463-7D4A-B6EC-82C6C405E0D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A6C28-4FD8-EC34-92FF-58C3295FB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54DF15-681F-3B7A-03F4-12992C356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83127-F568-0233-8E48-606E3FCB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7C49A-B9F8-A5A6-7C51-6E70AD7E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96B2-378E-D35E-DD99-B7F9FD7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55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1401E-850D-F044-18F8-119DBB68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55BB24-4AF1-B21C-ED9A-E83C9361B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1F284-EF33-A01F-4C2E-614993B8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084BB-7666-29C6-155A-B65F761A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E27C5-F543-74F6-AAB5-A12F58CC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1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A90205-A495-4C69-FDDE-E1BAEC0FB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392100-CD2E-A843-D682-52E5D2DCD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CF5357-E34D-857C-66EF-EE028065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4DAA5-3978-46FA-192B-91470059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CD12F-9061-3855-C617-6B4AC24C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8A2D6-C923-77FB-0B48-8B015CF0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F9AFC-D06C-4B1E-B75A-DE8D1191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B0225-08EE-73BC-341B-161CD208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1FEDC-6EE2-CA04-AED6-1522B868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45D21-CF6F-84A3-57B4-32418D1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17424-4523-E3CB-6A00-8EFA49DB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26408C-143F-B999-635E-491DD065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C9A72-B382-7BFB-6CDA-F54A7A9B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F1A19-9B00-3DD0-C367-7469C43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39B54-0DCA-6DC2-7972-56E48106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2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65EBB-5FAB-29C3-97C3-FBA61DD9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F764A-885D-235F-DED2-0F4DDC5F7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C13C34-3523-CCC6-1B40-8FC5893EE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3B2257-B50F-FCF9-5137-581A382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D1266D-8F58-4BE0-8B8A-E73EA36E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FBA8D-F8B0-D051-D8F3-7CB240B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8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62941-B3D1-1A99-9096-B9A8A3B2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714385-E863-9D99-3E3F-43797413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D31972-0898-DECE-6AD3-309993097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E6838B-047A-E763-7B2F-B401EA7B3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90E412-B7D3-1CDB-CC70-276D86835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A5B350-8D86-0433-49CF-CCBABE93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E8FA3B-60EF-DEDF-A850-D5869AB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04CFCA-0E31-077D-A3C6-02358FBC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CD226-C046-F2A7-2DEE-7BCB8E79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B4DD07-1296-0C14-CD43-CC5E9771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ECC850-252F-F41F-6F15-CAA83680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9AC7CC-466F-7335-8334-D46DE329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1FCB3F-C3F1-E9D5-CC9D-4B0976EB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D1EE03-9D82-5588-2C8E-7466F59B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479C06-2F13-3C02-8824-8DC881D5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8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1E8A6-3B0C-FB09-B5D4-9041905F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0ACF2-1B3D-8CA5-51B0-6079A63C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5FE822-F7A2-F27C-3C62-C34BBD93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2EF02-024D-7EEC-820B-1301BB1E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80D0A9-2987-61E2-8553-E7A38FD7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73FB9-7C06-7672-5F1A-D9F2B845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3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6B143-F517-4802-01E6-E7E54E65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E40307-8E13-898B-E177-1A05ACB0A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150DD-6328-5064-DB4D-010BB1A6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3969D-D16B-9FF9-08D5-3A724967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B81E85-9C12-F7C5-C2BF-1719B6B1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950D2-0853-6F11-04C9-A1316417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3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B5293-30AE-ED09-469C-B88E43ED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90A248-F9F1-4886-1D6B-4051215B1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D3CB8-577B-D688-DECE-371C59F99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BBA6-3A26-DD49-A054-7E9B9F99BDC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AB87B-40F3-F46A-08ED-F4B2FDEB0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0D772-01D9-C7AE-A116-439C6D759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6E8D-871D-CB4F-9D09-9DB5A0B7D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6A99C-086D-4B4A-7DBA-529DD0072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CF0B95-FFFB-9BBB-6D27-29904EF7C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E7616B-27B5-CD63-D685-0B70AEDA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2" y="425450"/>
            <a:ext cx="8059739" cy="50854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31D590-25F3-01A5-1003-53962F80DFB0}"/>
              </a:ext>
            </a:extLst>
          </p:cNvPr>
          <p:cNvSpPr txBox="1"/>
          <p:nvPr/>
        </p:nvSpPr>
        <p:spPr>
          <a:xfrm>
            <a:off x="8072439" y="562927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NEJM, Décembre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D17CCE-049A-6FEF-D089-C8171DB49153}"/>
              </a:ext>
            </a:extLst>
          </p:cNvPr>
          <p:cNvSpPr txBox="1"/>
          <p:nvPr/>
        </p:nvSpPr>
        <p:spPr>
          <a:xfrm>
            <a:off x="1414463" y="6044875"/>
            <a:ext cx="330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ZARTARIAN Pierre-Louis</a:t>
            </a:r>
          </a:p>
        </p:txBody>
      </p:sp>
    </p:spTree>
    <p:extLst>
      <p:ext uri="{BB962C8B-B14F-4D97-AF65-F5344CB8AC3E}">
        <p14:creationId xmlns:p14="http://schemas.microsoft.com/office/powerpoint/2010/main" val="129365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B950F-DEDC-90C6-9370-7C4684246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>
                <a:effectLst/>
                <a:latin typeface="OTNEJMQuadraat"/>
              </a:rPr>
              <a:t>Haldol semble donc inefficace dans le traitement curatif du Delirium de réanimation et également en traiteme</a:t>
            </a:r>
            <a:r>
              <a:rPr lang="fr-FR" sz="1800" dirty="0">
                <a:latin typeface="OTNEJMQuadraat"/>
              </a:rPr>
              <a:t>nt préventif mais continue à être utilisé de manière importante (</a:t>
            </a:r>
            <a:r>
              <a:rPr lang="fr-FR" sz="1800" dirty="0">
                <a:effectLst/>
                <a:latin typeface="OTNEJMQuadraat"/>
              </a:rPr>
              <a:t>AID-ICU </a:t>
            </a:r>
            <a:r>
              <a:rPr lang="fr-FR" sz="1800" dirty="0" err="1">
                <a:effectLst/>
                <a:latin typeface="OTNEJMQuadraat"/>
              </a:rPr>
              <a:t>inception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cohort</a:t>
            </a:r>
            <a:r>
              <a:rPr lang="fr-FR" sz="1800" dirty="0">
                <a:effectLst/>
                <a:latin typeface="OTNEJMQuadraat"/>
              </a:rPr>
              <a:t> </a:t>
            </a:r>
            <a:r>
              <a:rPr lang="fr-FR" sz="1800" dirty="0" err="1">
                <a:effectLst/>
                <a:latin typeface="OTNEJMQuadraat"/>
              </a:rPr>
              <a:t>study</a:t>
            </a:r>
            <a:r>
              <a:rPr lang="fr-FR" sz="1800" dirty="0">
                <a:latin typeface="OTNEJMQuadraat"/>
              </a:rPr>
              <a:t>)</a:t>
            </a:r>
            <a:endParaRPr lang="fr-FR" sz="1200" dirty="0"/>
          </a:p>
          <a:p>
            <a:pPr marL="0" indent="0">
              <a:buNone/>
            </a:pPr>
            <a:endParaRPr lang="fr-FR" sz="1800" dirty="0">
              <a:effectLst/>
              <a:latin typeface="OTNEJMQuadraat"/>
            </a:endParaRPr>
          </a:p>
          <a:p>
            <a:pPr marL="0" indent="0">
              <a:buNone/>
            </a:pPr>
            <a:r>
              <a:rPr lang="fr-FR" sz="1800" b="1" dirty="0">
                <a:latin typeface="OTNEJMQuadraat"/>
                <a:sym typeface="Wingdings" pitchFamily="2" charset="2"/>
              </a:rPr>
              <a:t> </a:t>
            </a:r>
            <a:r>
              <a:rPr lang="fr-FR" sz="1800" b="1" dirty="0">
                <a:latin typeface="OTNEJMQuadraat"/>
              </a:rPr>
              <a:t>Dans ce contexte, nouvelle étude contrôlée : </a:t>
            </a:r>
            <a:r>
              <a:rPr lang="fr-FR" sz="1800" b="1" dirty="0">
                <a:effectLst/>
                <a:latin typeface="OTNEJMQuadraat"/>
              </a:rPr>
              <a:t>Agents </a:t>
            </a:r>
            <a:r>
              <a:rPr lang="fr-FR" sz="1800" b="1" dirty="0" err="1">
                <a:effectLst/>
                <a:latin typeface="OTNEJMQuadraat"/>
              </a:rPr>
              <a:t>Intervening</a:t>
            </a:r>
            <a:r>
              <a:rPr lang="fr-FR" sz="1800" b="1" dirty="0">
                <a:effectLst/>
                <a:latin typeface="OTNEJMQuadraat"/>
              </a:rPr>
              <a:t> </a:t>
            </a:r>
            <a:r>
              <a:rPr lang="fr-FR" sz="1800" b="1" dirty="0" err="1">
                <a:effectLst/>
                <a:latin typeface="OTNEJMQuadraat"/>
              </a:rPr>
              <a:t>against</a:t>
            </a:r>
            <a:r>
              <a:rPr lang="fr-FR" sz="1800" b="1" dirty="0">
                <a:effectLst/>
                <a:latin typeface="OTNEJMQuadraat"/>
              </a:rPr>
              <a:t> Delirium in the Intensive Care Unit (</a:t>
            </a:r>
            <a:r>
              <a:rPr lang="fr-FR" sz="1800" b="1" u="sng" dirty="0">
                <a:effectLst/>
                <a:latin typeface="OTNEJMQuadraat"/>
              </a:rPr>
              <a:t>AID-ICU</a:t>
            </a:r>
            <a:r>
              <a:rPr lang="fr-FR" sz="1800" b="1" dirty="0">
                <a:effectLst/>
                <a:latin typeface="OTNEJMQuadraat"/>
              </a:rPr>
              <a:t>) avec évaluation d’autres </a:t>
            </a:r>
            <a:r>
              <a:rPr lang="fr-FR" sz="1800" b="1" dirty="0" err="1">
                <a:effectLst/>
                <a:latin typeface="OTNEJMQuadraat"/>
              </a:rPr>
              <a:t>outcomes</a:t>
            </a:r>
            <a:r>
              <a:rPr lang="fr-FR" sz="1800" b="1" dirty="0">
                <a:effectLst/>
                <a:latin typeface="OTNEJMQuadraat"/>
              </a:rPr>
              <a:t> importants en réanimation</a:t>
            </a:r>
          </a:p>
          <a:p>
            <a:endParaRPr lang="fr-FR" sz="1400" b="1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5336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B950F-DEDC-90C6-9370-7C4684246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FR" sz="2000" dirty="0"/>
              <a:t>Etude multicentrique, internationale, double-aveugle, contre placebo, en groupes parallèles</a:t>
            </a:r>
          </a:p>
          <a:p>
            <a:r>
              <a:rPr lang="fr-FR" sz="2000" dirty="0"/>
              <a:t>Randomisation en 1:1 en blocs variables et stratifiée sur le centre et sur le type de délire (hyper ou </a:t>
            </a:r>
            <a:r>
              <a:rPr lang="fr-FR" sz="2000" dirty="0" err="1"/>
              <a:t>hypoactif</a:t>
            </a:r>
            <a:r>
              <a:rPr lang="fr-FR" sz="2000" dirty="0"/>
              <a:t>)</a:t>
            </a:r>
          </a:p>
          <a:p>
            <a:r>
              <a:rPr lang="fr-FR" sz="2000" dirty="0"/>
              <a:t>Screening entre Juin 2018 et Avril 2022 dans </a:t>
            </a:r>
            <a:r>
              <a:rPr lang="fr-FR" sz="2000" b="1" dirty="0"/>
              <a:t>18 </a:t>
            </a:r>
            <a:r>
              <a:rPr lang="fr-FR" sz="2000" dirty="0"/>
              <a:t>réanimations (</a:t>
            </a:r>
            <a:r>
              <a:rPr lang="fr-FR" sz="1800" dirty="0" err="1">
                <a:effectLst/>
                <a:latin typeface="OTNEJMQuadraat"/>
              </a:rPr>
              <a:t>Denmark</a:t>
            </a:r>
            <a:r>
              <a:rPr lang="fr-FR" sz="1800" dirty="0">
                <a:effectLst/>
                <a:latin typeface="OTNEJMQuadraat"/>
              </a:rPr>
              <a:t>, </a:t>
            </a:r>
            <a:r>
              <a:rPr lang="fr-FR" sz="1800" dirty="0" err="1">
                <a:effectLst/>
                <a:latin typeface="OTNEJMQuadraat"/>
              </a:rPr>
              <a:t>Finland</a:t>
            </a:r>
            <a:r>
              <a:rPr lang="fr-FR" sz="1800" dirty="0">
                <a:effectLst/>
                <a:latin typeface="OTNEJMQuadraat"/>
              </a:rPr>
              <a:t>, the United </a:t>
            </a:r>
            <a:r>
              <a:rPr lang="fr-FR" sz="1800" dirty="0" err="1">
                <a:effectLst/>
                <a:latin typeface="OTNEJMQuadraat"/>
              </a:rPr>
              <a:t>Kingdom</a:t>
            </a:r>
            <a:r>
              <a:rPr lang="fr-FR" sz="1800" dirty="0">
                <a:effectLst/>
                <a:latin typeface="OTNEJMQuadraat"/>
              </a:rPr>
              <a:t>, </a:t>
            </a:r>
            <a:r>
              <a:rPr lang="fr-FR" sz="1800" dirty="0" err="1">
                <a:effectLst/>
                <a:latin typeface="OTNEJMQuadraat"/>
              </a:rPr>
              <a:t>Italy</a:t>
            </a:r>
            <a:r>
              <a:rPr lang="fr-FR" sz="1800" dirty="0">
                <a:effectLst/>
                <a:latin typeface="OTNEJMQuadraat"/>
              </a:rPr>
              <a:t>, and Spain)</a:t>
            </a:r>
          </a:p>
          <a:p>
            <a:r>
              <a:rPr lang="fr-FR" sz="1800" dirty="0">
                <a:effectLst/>
                <a:latin typeface="OTNEJMQuadraat"/>
              </a:rPr>
              <a:t>Patients de &gt; 18 ans </a:t>
            </a:r>
            <a:r>
              <a:rPr lang="fr-FR" sz="1800" dirty="0">
                <a:latin typeface="OTNEJMQuadraat"/>
              </a:rPr>
              <a:t>en réanimation avec un diagnostic de Delirium basé sur un « </a:t>
            </a:r>
            <a:r>
              <a:rPr lang="fr-FR" sz="1800" dirty="0">
                <a:effectLst/>
                <a:latin typeface="OTNEJMQuadraat"/>
              </a:rPr>
              <a:t>Confusion </a:t>
            </a:r>
            <a:r>
              <a:rPr lang="fr-FR" sz="1800" dirty="0" err="1">
                <a:effectLst/>
                <a:latin typeface="OTNEJMQuadraat"/>
              </a:rPr>
              <a:t>Assessment</a:t>
            </a:r>
            <a:r>
              <a:rPr lang="fr-FR" sz="1800" dirty="0">
                <a:effectLst/>
                <a:latin typeface="OTNEJMQuadraat"/>
              </a:rPr>
              <a:t> Method for the ICU (CAM-ICU) » </a:t>
            </a:r>
            <a:r>
              <a:rPr lang="fr-FR" sz="1800" b="1" dirty="0">
                <a:effectLst/>
                <a:latin typeface="OTNEJMQuadraat"/>
              </a:rPr>
              <a:t>positif </a:t>
            </a:r>
            <a:r>
              <a:rPr lang="fr-FR" sz="1800" dirty="0">
                <a:effectLst/>
                <a:latin typeface="OTNEJMQuadraat"/>
              </a:rPr>
              <a:t>soit </a:t>
            </a:r>
            <a:r>
              <a:rPr lang="fr-FR" sz="1800" b="1" dirty="0">
                <a:effectLst/>
                <a:latin typeface="OTNEJMQuadraat"/>
              </a:rPr>
              <a:t>&gt; 4 </a:t>
            </a:r>
            <a:r>
              <a:rPr lang="fr-FR" sz="1800" b="1" dirty="0" err="1">
                <a:effectLst/>
                <a:latin typeface="OTNEJMQuadraat"/>
              </a:rPr>
              <a:t>symptomes</a:t>
            </a:r>
            <a:r>
              <a:rPr lang="fr-FR" sz="1800" b="1" dirty="0">
                <a:effectLst/>
                <a:latin typeface="OTNEJMQuadraat"/>
              </a:rPr>
              <a:t> de Delirium sur la check-list </a:t>
            </a:r>
            <a:r>
              <a:rPr lang="fr-FR" sz="1800" dirty="0">
                <a:effectLst/>
                <a:latin typeface="OTNEJMQuadraat"/>
              </a:rPr>
              <a:t>« Intensive Care Delirium Screening Checklist (ICDSC) »</a:t>
            </a:r>
            <a:endParaRPr lang="fr-FR" sz="14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049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B950F-DEDC-90C6-9370-7C4684246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FR" sz="2000" dirty="0"/>
              <a:t>Groupe Haldol : 2,5 mg (0,5 </a:t>
            </a:r>
            <a:r>
              <a:rPr lang="fr-FR" sz="2000" dirty="0" err="1"/>
              <a:t>mL</a:t>
            </a:r>
            <a:r>
              <a:rPr lang="fr-FR" sz="2000" dirty="0"/>
              <a:t>) 3 x par jour</a:t>
            </a:r>
          </a:p>
          <a:p>
            <a:pPr lvl="1"/>
            <a:r>
              <a:rPr lang="fr-FR" sz="1600" dirty="0"/>
              <a:t>Doses supplémentaires à la discrétion du clinicien jusqu’à 20 mg par jour  </a:t>
            </a:r>
          </a:p>
          <a:p>
            <a:pPr lvl="1"/>
            <a:r>
              <a:rPr lang="fr-FR" sz="1600" dirty="0"/>
              <a:t>Drogues « de secours » utilisables : </a:t>
            </a:r>
            <a:r>
              <a:rPr lang="fr-FR" sz="1800" dirty="0">
                <a:effectLst/>
              </a:rPr>
              <a:t>propofol, </a:t>
            </a:r>
            <a:r>
              <a:rPr lang="fr-FR" sz="1800" dirty="0" err="1">
                <a:effectLst/>
              </a:rPr>
              <a:t>benzodiazepines</a:t>
            </a:r>
            <a:r>
              <a:rPr lang="fr-FR" sz="1800" dirty="0">
                <a:effectLst/>
              </a:rPr>
              <a:t>, ou </a:t>
            </a:r>
            <a:r>
              <a:rPr lang="el-GR" sz="1800" dirty="0">
                <a:effectLst/>
              </a:rPr>
              <a:t>α2-</a:t>
            </a:r>
            <a:r>
              <a:rPr lang="fr-FR" sz="1800" dirty="0">
                <a:effectLst/>
              </a:rPr>
              <a:t>agonistes…</a:t>
            </a:r>
          </a:p>
          <a:p>
            <a:r>
              <a:rPr lang="fr-FR" sz="2000" dirty="0"/>
              <a:t>Placebo : 0,5 </a:t>
            </a:r>
            <a:r>
              <a:rPr lang="fr-FR" sz="2000" dirty="0" err="1"/>
              <a:t>mL</a:t>
            </a:r>
            <a:r>
              <a:rPr lang="fr-FR" sz="2000" dirty="0"/>
              <a:t> de sérum salé 3 x par jour</a:t>
            </a:r>
            <a:endParaRPr lang="fr-FR" sz="2000" dirty="0">
              <a:effectLst/>
            </a:endParaRPr>
          </a:p>
          <a:p>
            <a:r>
              <a:rPr lang="fr-FR" sz="2000" dirty="0">
                <a:effectLst/>
              </a:rPr>
              <a:t>Administration d’</a:t>
            </a:r>
            <a:r>
              <a:rPr lang="fr-FR" sz="2000" dirty="0" err="1">
                <a:effectLst/>
              </a:rPr>
              <a:t>haloperidol</a:t>
            </a:r>
            <a:r>
              <a:rPr lang="fr-FR" sz="2000" dirty="0"/>
              <a:t>/</a:t>
            </a:r>
            <a:r>
              <a:rPr lang="fr-FR" sz="2000" dirty="0">
                <a:effectLst/>
              </a:rPr>
              <a:t>placebo mise en pause si résolution du Delirium (</a:t>
            </a:r>
            <a:r>
              <a:rPr lang="fr-FR" sz="2000" dirty="0"/>
              <a:t>2</a:t>
            </a:r>
            <a:r>
              <a:rPr lang="fr-FR" sz="2000" dirty="0">
                <a:effectLst/>
              </a:rPr>
              <a:t> CAM-ICU négatifs ou ICDSC scores &lt; 4)</a:t>
            </a:r>
          </a:p>
          <a:p>
            <a:r>
              <a:rPr lang="fr-FR" sz="2000" dirty="0"/>
              <a:t>Reprise si récidive de Delirium sans changer de protocole ni de bras</a:t>
            </a:r>
          </a:p>
          <a:p>
            <a:r>
              <a:rPr lang="fr-FR" sz="2000" dirty="0"/>
              <a:t>Reprise si réadmission en réanimation et si nouveau Delirium</a:t>
            </a:r>
          </a:p>
          <a:p>
            <a:r>
              <a:rPr lang="fr-FR" sz="2000" dirty="0"/>
              <a:t>Toute autre antipsychotique </a:t>
            </a:r>
            <a:r>
              <a:rPr lang="fr-FR" sz="2000" b="1" dirty="0"/>
              <a:t>interdit</a:t>
            </a:r>
            <a:endParaRPr lang="fr-FR" sz="2000" dirty="0"/>
          </a:p>
          <a:p>
            <a:r>
              <a:rPr lang="fr-FR" sz="2000" dirty="0"/>
              <a:t>Durée de l’intervention = jusqu’à sortie de réanimation ou 90 jours après admission</a:t>
            </a:r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4942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Critères de Jugement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B950F-DEDC-90C6-9370-7C4684246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FR" sz="1800" dirty="0">
                <a:sym typeface="Wingdings" pitchFamily="2" charset="2"/>
              </a:rPr>
              <a:t>CPJ = N</a:t>
            </a:r>
            <a:r>
              <a:rPr lang="fr-FR" sz="1800" dirty="0"/>
              <a:t>ombre de jours en vie et hors de l'hôpital dans les 90 jours suivant la randomisation</a:t>
            </a:r>
          </a:p>
          <a:p>
            <a:r>
              <a:rPr lang="fr-FR" sz="1800" dirty="0"/>
              <a:t>Critères secondaires :</a:t>
            </a:r>
          </a:p>
          <a:p>
            <a:pPr lvl="1"/>
            <a:r>
              <a:rPr lang="fr-FR" sz="1400" dirty="0"/>
              <a:t>Nombre de jours sans Delirium ni coma</a:t>
            </a:r>
          </a:p>
          <a:p>
            <a:pPr lvl="1"/>
            <a:r>
              <a:rPr lang="fr-FR" sz="1400" dirty="0"/>
              <a:t>Nombre de jours sans ventilation mécanique</a:t>
            </a:r>
          </a:p>
          <a:p>
            <a:pPr lvl="1"/>
            <a:r>
              <a:rPr lang="fr-FR" sz="1400" dirty="0"/>
              <a:t>Nombre de patients avec ≥ 1 effet indésirable grave à l’Haldol</a:t>
            </a:r>
          </a:p>
          <a:p>
            <a:pPr lvl="1"/>
            <a:r>
              <a:rPr lang="fr-FR" sz="1400" dirty="0"/>
              <a:t>Nombre total d’EI à l’Haldol</a:t>
            </a:r>
          </a:p>
          <a:p>
            <a:pPr lvl="1"/>
            <a:r>
              <a:rPr lang="fr-FR" sz="1400" dirty="0"/>
              <a:t>Nombre de patients ayant eu recours à une sédation d’urgence</a:t>
            </a:r>
          </a:p>
          <a:p>
            <a:pPr lvl="1"/>
            <a:r>
              <a:rPr lang="fr-FR" sz="1400" dirty="0"/>
              <a:t>Nombre de jours par patient sous sédation d’urgence</a:t>
            </a:r>
          </a:p>
        </p:txBody>
      </p:sp>
    </p:spTree>
    <p:extLst>
      <p:ext uri="{BB962C8B-B14F-4D97-AF65-F5344CB8AC3E}">
        <p14:creationId xmlns:p14="http://schemas.microsoft.com/office/powerpoint/2010/main" val="244330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Résultats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9BEC5E-9A36-F031-2035-FADEDFD9F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7778" y="1678454"/>
            <a:ext cx="7676440" cy="4885008"/>
          </a:xfrm>
        </p:spPr>
      </p:pic>
    </p:spTree>
    <p:extLst>
      <p:ext uri="{BB962C8B-B14F-4D97-AF65-F5344CB8AC3E}">
        <p14:creationId xmlns:p14="http://schemas.microsoft.com/office/powerpoint/2010/main" val="297839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Résultats</a:t>
            </a:r>
          </a:p>
        </p:txBody>
      </p:sp>
      <p:pic>
        <p:nvPicPr>
          <p:cNvPr id="4" name="Espace réservé du contenu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6BA47A9A-FBCD-2592-12BC-7FE6C71A9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1" y="1590741"/>
            <a:ext cx="4669264" cy="5267259"/>
          </a:xfrm>
          <a:prstGeom prst="rect">
            <a:avLst/>
          </a:prstGeom>
        </p:spPr>
      </p:pic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75EE2954-1E2E-52E1-D09D-F3C10A0E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" b="13235"/>
          <a:stretch/>
        </p:blipFill>
        <p:spPr>
          <a:xfrm>
            <a:off x="5812266" y="1594865"/>
            <a:ext cx="6104755" cy="52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Résultats</a:t>
            </a:r>
          </a:p>
        </p:txBody>
      </p:sp>
      <p:pic>
        <p:nvPicPr>
          <p:cNvPr id="9" name="Espace réservé du contenu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69204992-BBEE-48EC-8E59-7EDF3401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783" y="1658008"/>
            <a:ext cx="9302433" cy="5118430"/>
          </a:xfrm>
        </p:spPr>
      </p:pic>
      <p:sp>
        <p:nvSpPr>
          <p:cNvPr id="18" name="Cadre 17">
            <a:extLst>
              <a:ext uri="{FF2B5EF4-FFF2-40B4-BE49-F238E27FC236}">
                <a16:creationId xmlns:a16="http://schemas.microsoft.com/office/drawing/2014/main" id="{4873CE9B-4934-AE89-FE13-5842AFEB01CF}"/>
              </a:ext>
            </a:extLst>
          </p:cNvPr>
          <p:cNvSpPr/>
          <p:nvPr/>
        </p:nvSpPr>
        <p:spPr>
          <a:xfrm>
            <a:off x="1444783" y="2993571"/>
            <a:ext cx="9302433" cy="43542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F13FFA03-4350-AB31-C29C-BD10172D82B9}"/>
              </a:ext>
            </a:extLst>
          </p:cNvPr>
          <p:cNvSpPr/>
          <p:nvPr/>
        </p:nvSpPr>
        <p:spPr>
          <a:xfrm>
            <a:off x="1444783" y="3429000"/>
            <a:ext cx="9302433" cy="3048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7194F2-9FA9-50D2-ED5E-548F2480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fr-FR" sz="4000"/>
              <a:t>Résultats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8F19F66-D4D5-18B3-B9E0-BB1607727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3081494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DC66B61F-C782-F0FF-D724-EEB3E888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54" y="3078836"/>
            <a:ext cx="7201545" cy="37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BCFD9F-1C00-254A-18E6-59A064B8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6D197-8C3E-640A-F6A5-1E8C1F73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FR" sz="2000" dirty="0"/>
              <a:t>Résultats en accord avec les précédents papiers (MIND-ICU, HOPE-ICU…)</a:t>
            </a:r>
          </a:p>
          <a:p>
            <a:r>
              <a:rPr lang="fr-FR" sz="2000" dirty="0"/>
              <a:t>Prise en charge du Delirium à adapter au cas par cas, pas de molécule validée à ce jour</a:t>
            </a:r>
          </a:p>
          <a:p>
            <a:pPr lvl="1"/>
            <a:r>
              <a:rPr lang="fr-FR" sz="1600" dirty="0"/>
              <a:t>Peut-être envisager antipsychotique chez les patients </a:t>
            </a:r>
            <a:r>
              <a:rPr lang="fr-FR" sz="1600" b="1" dirty="0"/>
              <a:t>hyperactifs</a:t>
            </a:r>
            <a:r>
              <a:rPr lang="fr-FR" sz="1600" dirty="0"/>
              <a:t> si ils se mettent en danger</a:t>
            </a:r>
          </a:p>
          <a:p>
            <a:pPr lvl="1"/>
            <a:r>
              <a:rPr lang="fr-FR" sz="1600" dirty="0"/>
              <a:t>Recommandations SRLF : privilégier les traitements non médicamenteux (réassurance, douleur, rétention d’urine, syndrome occlusif…)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65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Discussion</a:t>
            </a:r>
          </a:p>
        </p:txBody>
      </p:sp>
      <p:pic>
        <p:nvPicPr>
          <p:cNvPr id="9" name="Espace réservé du contenu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69204992-BBEE-48EC-8E59-7EDF3401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783" y="1658008"/>
            <a:ext cx="9302433" cy="5118430"/>
          </a:xfrm>
        </p:spPr>
      </p:pic>
      <p:sp>
        <p:nvSpPr>
          <p:cNvPr id="18" name="Cadre 17">
            <a:extLst>
              <a:ext uri="{FF2B5EF4-FFF2-40B4-BE49-F238E27FC236}">
                <a16:creationId xmlns:a16="http://schemas.microsoft.com/office/drawing/2014/main" id="{4873CE9B-4934-AE89-FE13-5842AFEB01CF}"/>
              </a:ext>
            </a:extLst>
          </p:cNvPr>
          <p:cNvSpPr/>
          <p:nvPr/>
        </p:nvSpPr>
        <p:spPr>
          <a:xfrm>
            <a:off x="1444783" y="2993571"/>
            <a:ext cx="9302433" cy="43542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F13FFA03-4350-AB31-C29C-BD10172D82B9}"/>
              </a:ext>
            </a:extLst>
          </p:cNvPr>
          <p:cNvSpPr/>
          <p:nvPr/>
        </p:nvSpPr>
        <p:spPr>
          <a:xfrm>
            <a:off x="1444783" y="3429000"/>
            <a:ext cx="9302433" cy="3048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Graphique 25" descr="Point d’interrogation avec un remplissage uni">
            <a:extLst>
              <a:ext uri="{FF2B5EF4-FFF2-40B4-BE49-F238E27FC236}">
                <a16:creationId xmlns:a16="http://schemas.microsoft.com/office/drawing/2014/main" id="{8ADE32E0-DDB1-CE1D-393F-9EDED8D60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7216" y="3259591"/>
            <a:ext cx="643619" cy="643619"/>
          </a:xfrm>
          <a:prstGeom prst="rect">
            <a:avLst/>
          </a:prstGeom>
        </p:spPr>
      </p:pic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C02E2E-BEA8-885A-D15F-68EEF7311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66" y="4466705"/>
            <a:ext cx="11907935" cy="194040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D718730-407D-D0B7-96C0-102908A990DE}"/>
              </a:ext>
            </a:extLst>
          </p:cNvPr>
          <p:cNvSpPr txBox="1"/>
          <p:nvPr/>
        </p:nvSpPr>
        <p:spPr>
          <a:xfrm>
            <a:off x="7256837" y="6450988"/>
            <a:ext cx="421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MIND-ICU, Girard et al., NEJM, 2018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A6EEE2-37F8-0FAC-80C5-17A59DFBABB8}"/>
              </a:ext>
            </a:extLst>
          </p:cNvPr>
          <p:cNvSpPr txBox="1"/>
          <p:nvPr/>
        </p:nvSpPr>
        <p:spPr>
          <a:xfrm>
            <a:off x="826020" y="2459504"/>
            <a:ext cx="105399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effectLst/>
                <a:latin typeface="OTNEJMQuadraat"/>
              </a:rPr>
              <a:t>Par rapport à MIND-ICU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OTNEJMQuadraat"/>
              </a:rPr>
              <a:t>Cohorte plus grande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OTNEJMQuadraat"/>
              </a:rPr>
              <a:t>Critères d’inclusion plus larges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OTNEJMQuadraat"/>
              </a:rPr>
              <a:t>Patient plus âgés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OTNEJMQuadraat"/>
              </a:rPr>
              <a:t>Moins d’usage d’antipsychotique en ouvert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OTNEJMQuadraat"/>
              </a:rPr>
              <a:t>Plus de patients avec une forme hyperactive de Delirium</a:t>
            </a:r>
            <a:r>
              <a:rPr lang="fr-FR" sz="2400" dirty="0">
                <a:effectLst/>
                <a:latin typeface="OTNEJMQuadra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9C5231-24A8-DDF4-1651-B4BC4A4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20BB4-D7E3-05CB-584E-75E6C75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94054"/>
            <a:ext cx="9724031" cy="3683358"/>
          </a:xfrm>
        </p:spPr>
        <p:txBody>
          <a:bodyPr anchor="ctr">
            <a:normAutofit/>
          </a:bodyPr>
          <a:lstStyle/>
          <a:p>
            <a:endParaRPr lang="fr-FR" sz="2000" dirty="0"/>
          </a:p>
          <a:p>
            <a:r>
              <a:rPr lang="fr-FR" sz="2000" dirty="0"/>
              <a:t>Delirium = dysfonctionnement </a:t>
            </a:r>
            <a:r>
              <a:rPr lang="fr-FR" sz="2000" b="1" dirty="0" err="1"/>
              <a:t>aigü</a:t>
            </a:r>
            <a:r>
              <a:rPr lang="fr-FR" sz="2000" b="1" dirty="0"/>
              <a:t> </a:t>
            </a:r>
            <a:r>
              <a:rPr lang="fr-FR" sz="2000" dirty="0"/>
              <a:t>cérébral avec atteinte des capacités d’attention et de conscience (≠ démence qui est </a:t>
            </a:r>
            <a:r>
              <a:rPr lang="fr-FR" sz="2000" b="1" dirty="0"/>
              <a:t>chronique</a:t>
            </a:r>
            <a:r>
              <a:rPr lang="fr-FR" sz="2000" dirty="0"/>
              <a:t>)</a:t>
            </a:r>
          </a:p>
          <a:p>
            <a:pPr lvl="1"/>
            <a:r>
              <a:rPr lang="fr-FR" sz="1600" dirty="0"/>
              <a:t>Signe le plus fréquent d’agression cérébral chez les patients en réanimation</a:t>
            </a:r>
          </a:p>
          <a:p>
            <a:pPr lvl="1"/>
            <a:r>
              <a:rPr lang="fr-FR" sz="1600" dirty="0"/>
              <a:t>Représente 30 à 50% des malades en réanimation avec majoration de la </a:t>
            </a:r>
            <a:r>
              <a:rPr lang="fr-FR" sz="1600" dirty="0" err="1"/>
              <a:t>morbimortalité</a:t>
            </a:r>
            <a:r>
              <a:rPr lang="fr-FR" sz="1600" dirty="0"/>
              <a:t> chez ces patients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HALDOL (antipsychotique typique) commercialisé en 1959 = première molécule la plus utilisée pour traiter le délirium de réanimation </a:t>
            </a:r>
          </a:p>
          <a:p>
            <a:pPr lvl="1"/>
            <a:r>
              <a:rPr lang="fr-FR" sz="1600" dirty="0"/>
              <a:t>50% des patients présentant un délire de réanimation recevront de l’Haldol</a:t>
            </a:r>
          </a:p>
          <a:p>
            <a:pPr lvl="1"/>
            <a:endParaRPr lang="fr-FR" sz="16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5" name="Espace réservé du contenu 10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0FDB4F10-966F-07EE-4580-967D8AB1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57" y="0"/>
            <a:ext cx="3290442" cy="20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BCFD9F-1C00-254A-18E6-59A064B8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6D197-8C3E-640A-F6A5-1E8C1F73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FR" sz="2000" dirty="0"/>
              <a:t>Forces :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Grande cohorte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Données complètes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Outils diagnostics validés (CAM-ICU +++)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Patients homogènes hypo et hyper actifs recrutés par des praticiens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Thérapeutiques de secours autorisées</a:t>
            </a:r>
          </a:p>
          <a:p>
            <a:r>
              <a:rPr lang="fr-FR" sz="2000" dirty="0"/>
              <a:t>Limites :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Peu de patients de sites internationaux (?)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Inclusions par les praticiens ont pu faire manquer certains patients incluables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/>
              <a:t>Pas de relevé de l’utilisation des autres sédatifs, antidouleurs et traitements non médicamenteux</a:t>
            </a:r>
          </a:p>
        </p:txBody>
      </p:sp>
    </p:spTree>
    <p:extLst>
      <p:ext uri="{BB962C8B-B14F-4D97-AF65-F5344CB8AC3E}">
        <p14:creationId xmlns:p14="http://schemas.microsoft.com/office/powerpoint/2010/main" val="365465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9F475-2B31-00C1-A4E9-E520352B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6" name="Picture 6" descr="Que signifient les pictogrammes sur les boites de médicaments ? – Médicament  Info Service Patient">
            <a:extLst>
              <a:ext uri="{FF2B5EF4-FFF2-40B4-BE49-F238E27FC236}">
                <a16:creationId xmlns:a16="http://schemas.microsoft.com/office/drawing/2014/main" id="{6C6B0FD8-73B6-8A44-5652-118AE52F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454525"/>
            <a:ext cx="5119687" cy="18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E42ACD-780D-6435-1700-EA81EEF7DCED}"/>
              </a:ext>
            </a:extLst>
          </p:cNvPr>
          <p:cNvSpPr txBox="1"/>
          <p:nvPr/>
        </p:nvSpPr>
        <p:spPr>
          <a:xfrm>
            <a:off x="2671763" y="5186363"/>
            <a:ext cx="285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FAITES ATTENTION A VOUS…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MERCI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084ED8C5-5B1D-A46E-AE88-37CB1B79E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822">
            <a:off x="214747" y="-66918"/>
            <a:ext cx="6714169" cy="37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pendium.ch">
            <a:extLst>
              <a:ext uri="{FF2B5EF4-FFF2-40B4-BE49-F238E27FC236}">
                <a16:creationId xmlns:a16="http://schemas.microsoft.com/office/drawing/2014/main" id="{AC35F4C9-DE18-4CD4-6A14-C7F6D83D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0"/>
            <a:ext cx="44450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6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9C5231-24A8-DDF4-1651-B4BC4A4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Rappels physiopathologie et pharmacologie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20BB4-D7E3-05CB-584E-75E6C75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9B5A93-4C6C-061F-EE63-B7ED33BA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666940"/>
            <a:ext cx="6529388" cy="35556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CBD995-9B5C-A44A-7FCB-07A8CA89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17" y="1979463"/>
            <a:ext cx="5484079" cy="28559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548BC6-5FF6-F8B9-1998-11D14305C7D2}"/>
              </a:ext>
            </a:extLst>
          </p:cNvPr>
          <p:cNvSpPr txBox="1"/>
          <p:nvPr/>
        </p:nvSpPr>
        <p:spPr>
          <a:xfrm>
            <a:off x="6886937" y="4953965"/>
            <a:ext cx="384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formes : </a:t>
            </a:r>
            <a:r>
              <a:rPr lang="fr-FR" b="1" dirty="0" err="1"/>
              <a:t>hypo</a:t>
            </a:r>
            <a:r>
              <a:rPr lang="fr-FR" dirty="0" err="1"/>
              <a:t>active</a:t>
            </a:r>
            <a:r>
              <a:rPr lang="fr-FR" dirty="0"/>
              <a:t> (voie </a:t>
            </a:r>
            <a:r>
              <a:rPr lang="fr-FR" dirty="0" err="1"/>
              <a:t>mésocorticale</a:t>
            </a:r>
            <a:r>
              <a:rPr lang="fr-FR" dirty="0"/>
              <a:t> +++) et </a:t>
            </a:r>
            <a:r>
              <a:rPr lang="fr-FR" b="1" dirty="0"/>
              <a:t>hyper</a:t>
            </a:r>
            <a:r>
              <a:rPr lang="fr-FR" dirty="0"/>
              <a:t>active (voie mésolimbique +++)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A773BC-6745-0109-7C05-FC064EA2FA8D}"/>
              </a:ext>
            </a:extLst>
          </p:cNvPr>
          <p:cNvSpPr txBox="1"/>
          <p:nvPr/>
        </p:nvSpPr>
        <p:spPr>
          <a:xfrm>
            <a:off x="216310" y="5348748"/>
            <a:ext cx="4630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Réanimation = à risque +++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Sédatifs utilisés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Environnement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Agression physique importante (ventilation mécanique…)</a:t>
            </a:r>
          </a:p>
        </p:txBody>
      </p:sp>
    </p:spTree>
    <p:extLst>
      <p:ext uri="{BB962C8B-B14F-4D97-AF65-F5344CB8AC3E}">
        <p14:creationId xmlns:p14="http://schemas.microsoft.com/office/powerpoint/2010/main" val="58891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4A6842-A006-D1D4-3543-B026843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Critères diagnostics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2377A-B5EE-2993-ACE8-FB1906E5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6" y="2386037"/>
            <a:ext cx="5523278" cy="3683358"/>
          </a:xfrm>
        </p:spPr>
        <p:txBody>
          <a:bodyPr anchor="ctr">
            <a:normAutofit/>
          </a:bodyPr>
          <a:lstStyle/>
          <a:p>
            <a:r>
              <a:rPr lang="fr-FR" sz="2000" dirty="0"/>
              <a:t>CAM-ICU (JAMA,2001) = échelle validée pour diagnostiquer le delirium </a:t>
            </a:r>
            <a:r>
              <a:rPr lang="fr-FR" sz="2000" b="1" dirty="0"/>
              <a:t>au lit </a:t>
            </a:r>
            <a:r>
              <a:rPr lang="fr-FR" sz="2000" dirty="0"/>
              <a:t>du patient par des praticiens </a:t>
            </a:r>
            <a:r>
              <a:rPr lang="fr-FR" sz="2000" b="1" dirty="0"/>
              <a:t>non psychiatres 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146" name="Picture 2" descr="Delirium assessment tool, Confusion Assessment Method for the ICU... |  Download Scientific Diagram">
            <a:extLst>
              <a:ext uri="{FF2B5EF4-FFF2-40B4-BE49-F238E27FC236}">
                <a16:creationId xmlns:a16="http://schemas.microsoft.com/office/drawing/2014/main" id="{73F926DF-A633-9521-E109-FB8C0142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78" y="1750666"/>
            <a:ext cx="6806066" cy="49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3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9C5231-24A8-DDF4-1651-B4BC4A4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Rappels physiopathologie et pharmacologie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20BB4-D7E3-05CB-584E-75E6C75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B9F4A7-2796-6E95-5A82-2C1EE2F4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620"/>
            <a:ext cx="5605463" cy="51783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37D4741-C8FD-ED3C-5ECB-04E6EFFF814A}"/>
              </a:ext>
            </a:extLst>
          </p:cNvPr>
          <p:cNvSpPr txBox="1"/>
          <p:nvPr/>
        </p:nvSpPr>
        <p:spPr>
          <a:xfrm>
            <a:off x="6095998" y="1985963"/>
            <a:ext cx="49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Action de l’Haldol (et de tous les antipsychotiques typiques) : blocage du récepteur D2 à la Dopamine</a:t>
            </a:r>
          </a:p>
        </p:txBody>
      </p:sp>
    </p:spTree>
    <p:extLst>
      <p:ext uri="{BB962C8B-B14F-4D97-AF65-F5344CB8AC3E}">
        <p14:creationId xmlns:p14="http://schemas.microsoft.com/office/powerpoint/2010/main" val="120448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Littérature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DDE6264-8752-63B6-366B-8B3CC5212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85" y="1885279"/>
            <a:ext cx="3088878" cy="460603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5D7B1B-F5DA-52E1-1E1B-943B17B6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885279"/>
            <a:ext cx="5002530" cy="37147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207C5EF-F366-9489-A694-6296C860EDC2}"/>
              </a:ext>
            </a:extLst>
          </p:cNvPr>
          <p:cNvSpPr txBox="1"/>
          <p:nvPr/>
        </p:nvSpPr>
        <p:spPr>
          <a:xfrm>
            <a:off x="4057649" y="5729288"/>
            <a:ext cx="5002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MIND-ICU, Girard et al., NEJM, 2018</a:t>
            </a:r>
          </a:p>
          <a:p>
            <a:endParaRPr lang="fr-FR" sz="1400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sz="1400" dirty="0">
                <a:sym typeface="Wingdings" pitchFamily="2" charset="2"/>
              </a:rPr>
              <a:t>Petits effectifs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sz="1400" dirty="0">
                <a:sym typeface="Wingdings" pitchFamily="2" charset="2"/>
              </a:rPr>
              <a:t>Patients </a:t>
            </a:r>
            <a:r>
              <a:rPr lang="fr-FR" sz="1400" dirty="0" err="1">
                <a:sym typeface="Wingdings" pitchFamily="2" charset="2"/>
              </a:rPr>
              <a:t>hypoactifs</a:t>
            </a:r>
            <a:r>
              <a:rPr lang="fr-FR" sz="1400" dirty="0">
                <a:sym typeface="Wingdings" pitchFamily="2" charset="2"/>
              </a:rPr>
              <a:t> (90%)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sz="1400" dirty="0">
                <a:sym typeface="Wingdings" pitchFamily="2" charset="2"/>
              </a:rPr>
              <a:t>Utilisation autorisée d’autres neuroleptiques</a:t>
            </a:r>
            <a:endParaRPr lang="fr-FR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801B21-892A-3EF3-1550-0EF4A18C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63" y="0"/>
            <a:ext cx="2839038" cy="15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8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Littérature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C7CCF3-9D3B-7EFC-4CD7-D7C9A1B5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" y="1739899"/>
            <a:ext cx="4386263" cy="405120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B2EE24-56A5-CE83-13F8-F5DDDE50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24" y="1739899"/>
            <a:ext cx="5156201" cy="41894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883384-20BE-23B5-77DC-369AC5C1B0EF}"/>
              </a:ext>
            </a:extLst>
          </p:cNvPr>
          <p:cNvSpPr txBox="1"/>
          <p:nvPr/>
        </p:nvSpPr>
        <p:spPr>
          <a:xfrm>
            <a:off x="8115299" y="5929313"/>
            <a:ext cx="361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et al., Lancet </a:t>
            </a:r>
            <a:r>
              <a:rPr lang="fr-FR" dirty="0" err="1"/>
              <a:t>Resp</a:t>
            </a:r>
            <a:r>
              <a:rPr lang="fr-FR" dirty="0"/>
              <a:t> Med, 2013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807497-5DD8-7EA1-E425-DEF54F0889A5}"/>
              </a:ext>
            </a:extLst>
          </p:cNvPr>
          <p:cNvSpPr txBox="1"/>
          <p:nvPr/>
        </p:nvSpPr>
        <p:spPr>
          <a:xfrm>
            <a:off x="1371599" y="6006455"/>
            <a:ext cx="371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HOPE-ICU : Etude monocentrique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/>
              <a:t>Ne baisse pas la durée du Delirium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/>
              <a:t>Baisse le nombre de jours agités</a:t>
            </a:r>
          </a:p>
        </p:txBody>
      </p:sp>
      <p:pic>
        <p:nvPicPr>
          <p:cNvPr id="2050" name="Picture 2" descr="Main Féminine Montrant Le Geste Du Pouce Vers Le Bas Isolé Sur Fond Blanc  Signe Négatif Doigt Vers Le Bas | Photo Premium">
            <a:extLst>
              <a:ext uri="{FF2B5EF4-FFF2-40B4-BE49-F238E27FC236}">
                <a16:creationId xmlns:a16="http://schemas.microsoft.com/office/drawing/2014/main" id="{7F9D8634-2064-3721-5B32-0A7D4F22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29" y="-6692"/>
            <a:ext cx="2394171" cy="15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7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Littérature dans la prévention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0C27B5-3E02-7DFF-BC61-9FB529A9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36512"/>
            <a:ext cx="9723438" cy="344706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1C6EA1-219F-7758-8C5F-7F2B2DC073C6}"/>
              </a:ext>
            </a:extLst>
          </p:cNvPr>
          <p:cNvSpPr txBox="1"/>
          <p:nvPr/>
        </p:nvSpPr>
        <p:spPr>
          <a:xfrm>
            <a:off x="5046563" y="5883575"/>
            <a:ext cx="604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ErasMedium"/>
              </a:rPr>
              <a:t>A. MARRA et al., </a:t>
            </a:r>
            <a:r>
              <a:rPr lang="fr-FR" sz="1800" b="1" dirty="0" err="1">
                <a:effectLst/>
                <a:latin typeface="Helvetica" pitchFamily="2" charset="0"/>
              </a:rPr>
              <a:t>Eur</a:t>
            </a:r>
            <a:r>
              <a:rPr lang="fr-FR" sz="1800" dirty="0" err="1">
                <a:effectLst/>
                <a:latin typeface="Helvetica" pitchFamily="2" charset="0"/>
              </a:rPr>
              <a:t>opean</a:t>
            </a:r>
            <a:r>
              <a:rPr lang="fr-FR" sz="1800" dirty="0">
                <a:effectLst/>
                <a:latin typeface="Helvetica" pitchFamily="2" charset="0"/>
              </a:rPr>
              <a:t> </a:t>
            </a:r>
            <a:r>
              <a:rPr lang="fr-FR" sz="1800" b="1" dirty="0" err="1">
                <a:effectLst/>
                <a:latin typeface="Helvetica" pitchFamily="2" charset="0"/>
              </a:rPr>
              <a:t>Rev</a:t>
            </a:r>
            <a:r>
              <a:rPr lang="fr-FR" sz="1800" dirty="0" err="1">
                <a:effectLst/>
                <a:latin typeface="Helvetica" pitchFamily="2" charset="0"/>
              </a:rPr>
              <a:t>iew</a:t>
            </a:r>
            <a:r>
              <a:rPr lang="fr-FR" sz="1800" dirty="0">
                <a:effectLst/>
                <a:latin typeface="Helvetica" pitchFamily="2" charset="0"/>
              </a:rPr>
              <a:t> for </a:t>
            </a:r>
            <a:r>
              <a:rPr lang="fr-FR" sz="1800" b="1" dirty="0" err="1">
                <a:effectLst/>
                <a:latin typeface="Helvetica" pitchFamily="2" charset="0"/>
              </a:rPr>
              <a:t>Med</a:t>
            </a:r>
            <a:r>
              <a:rPr lang="fr-FR" sz="1800" dirty="0" err="1">
                <a:effectLst/>
                <a:latin typeface="Helvetica" pitchFamily="2" charset="0"/>
              </a:rPr>
              <a:t>ical</a:t>
            </a:r>
            <a:r>
              <a:rPr lang="fr-FR" sz="1800" dirty="0">
                <a:effectLst/>
                <a:latin typeface="Helvetica" pitchFamily="2" charset="0"/>
              </a:rPr>
              <a:t> and </a:t>
            </a:r>
            <a:r>
              <a:rPr lang="fr-FR" sz="1800" b="1" dirty="0" err="1">
                <a:effectLst/>
                <a:latin typeface="Helvetica" pitchFamily="2" charset="0"/>
              </a:rPr>
              <a:t>Pharmacol</a:t>
            </a:r>
            <a:r>
              <a:rPr lang="fr-FR" sz="1800" dirty="0" err="1">
                <a:effectLst/>
                <a:latin typeface="Helvetica" pitchFamily="2" charset="0"/>
              </a:rPr>
              <a:t>ogical</a:t>
            </a:r>
            <a:r>
              <a:rPr lang="fr-FR" sz="1800" dirty="0">
                <a:effectLst/>
                <a:latin typeface="Helvetica" pitchFamily="2" charset="0"/>
              </a:rPr>
              <a:t> </a:t>
            </a:r>
            <a:r>
              <a:rPr lang="fr-FR" sz="1800" b="1" dirty="0">
                <a:effectLst/>
                <a:latin typeface="Helvetica" pitchFamily="2" charset="0"/>
              </a:rPr>
              <a:t>Sci</a:t>
            </a:r>
            <a:r>
              <a:rPr lang="fr-FR" sz="1800" dirty="0">
                <a:effectLst/>
                <a:latin typeface="Helvetica" pitchFamily="2" charset="0"/>
              </a:rPr>
              <a:t>ences, 2018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4" name="Picture 2" descr="pouce negatif – La Famille Positive">
            <a:extLst>
              <a:ext uri="{FF2B5EF4-FFF2-40B4-BE49-F238E27FC236}">
                <a16:creationId xmlns:a16="http://schemas.microsoft.com/office/drawing/2014/main" id="{0B0E1052-1794-7C61-E30A-742E37A4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46" y="11619"/>
            <a:ext cx="1737654" cy="19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3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CCF97-B692-3F0C-A9F5-3D1E3620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fr-FR" sz="4000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38B69E-7183-C6C8-6275-02FFD2042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38" y="1885279"/>
            <a:ext cx="4594961" cy="3684588"/>
          </a:xfr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F2A778C6-1548-A698-DA3B-F8A68548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37" y="1885279"/>
            <a:ext cx="6787724" cy="17424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74786FF-12D4-A950-AD63-821B77E853B7}"/>
              </a:ext>
            </a:extLst>
          </p:cNvPr>
          <p:cNvSpPr txBox="1"/>
          <p:nvPr/>
        </p:nvSpPr>
        <p:spPr>
          <a:xfrm>
            <a:off x="4922837" y="3851693"/>
            <a:ext cx="53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Girard et al., Crit Care Med, 2010,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740651-629A-F740-4FCD-F4F21A7FE17B}"/>
              </a:ext>
            </a:extLst>
          </p:cNvPr>
          <p:cNvSpPr txBox="1"/>
          <p:nvPr/>
        </p:nvSpPr>
        <p:spPr>
          <a:xfrm>
            <a:off x="4965103" y="5062833"/>
            <a:ext cx="5301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MIND = Etude de faisabilité sur une petite cohorte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NS sur la prévention du Delirium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NS sur le traitement du Delirium</a:t>
            </a:r>
          </a:p>
        </p:txBody>
      </p:sp>
      <p:pic>
        <p:nvPicPr>
          <p:cNvPr id="4098" name="Picture 2" descr="Le pouce émoticône montrant évaluation négative Photo Stock - Alamy">
            <a:extLst>
              <a:ext uri="{FF2B5EF4-FFF2-40B4-BE49-F238E27FC236}">
                <a16:creationId xmlns:a16="http://schemas.microsoft.com/office/drawing/2014/main" id="{33343688-0652-7580-BDC0-7C4386BC2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 b="11250"/>
          <a:stretch/>
        </p:blipFill>
        <p:spPr bwMode="auto">
          <a:xfrm>
            <a:off x="2528888" y="0"/>
            <a:ext cx="7986712" cy="68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946</Words>
  <Application>Microsoft Macintosh PowerPoint</Application>
  <PresentationFormat>Grand écran</PresentationFormat>
  <Paragraphs>109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ErasMedium</vt:lpstr>
      <vt:lpstr>Helvetica</vt:lpstr>
      <vt:lpstr>OTNEJMQuadraat</vt:lpstr>
      <vt:lpstr>Wingdings</vt:lpstr>
      <vt:lpstr>Thème Office</vt:lpstr>
      <vt:lpstr>Présentation PowerPoint</vt:lpstr>
      <vt:lpstr>Introduction</vt:lpstr>
      <vt:lpstr>Rappels physiopathologie et pharmacologie</vt:lpstr>
      <vt:lpstr>Critères diagnostics</vt:lpstr>
      <vt:lpstr>Rappels physiopathologie et pharmacologie</vt:lpstr>
      <vt:lpstr>Littérature</vt:lpstr>
      <vt:lpstr>Littérature</vt:lpstr>
      <vt:lpstr>Littérature dans la prévention</vt:lpstr>
      <vt:lpstr>Présentation PowerPoint</vt:lpstr>
      <vt:lpstr>Introduction</vt:lpstr>
      <vt:lpstr>Méthodes</vt:lpstr>
      <vt:lpstr>Intervention</vt:lpstr>
      <vt:lpstr>Critères de Jugement</vt:lpstr>
      <vt:lpstr>Résultats</vt:lpstr>
      <vt:lpstr>Résultats</vt:lpstr>
      <vt:lpstr>Résultats</vt:lpstr>
      <vt:lpstr>Résultats</vt:lpstr>
      <vt:lpstr>Discussion</vt:lpstr>
      <vt:lpstr>Discussion</vt:lpstr>
      <vt:lpstr>Discussion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Pierre-Louis Zartarian</dc:creator>
  <cp:lastModifiedBy>Pierre-Louis Zartarian</cp:lastModifiedBy>
  <cp:revision>9</cp:revision>
  <dcterms:created xsi:type="dcterms:W3CDTF">2023-02-15T22:01:31Z</dcterms:created>
  <dcterms:modified xsi:type="dcterms:W3CDTF">2023-02-17T12:26:49Z</dcterms:modified>
</cp:coreProperties>
</file>