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7" r:id="rId5"/>
    <p:sldId id="303" r:id="rId6"/>
    <p:sldId id="318" r:id="rId7"/>
    <p:sldId id="279" r:id="rId8"/>
    <p:sldId id="282" r:id="rId9"/>
    <p:sldId id="285" r:id="rId10"/>
    <p:sldId id="325" r:id="rId11"/>
    <p:sldId id="321" r:id="rId12"/>
    <p:sldId id="287" r:id="rId13"/>
    <p:sldId id="290" r:id="rId14"/>
    <p:sldId id="300" r:id="rId15"/>
    <p:sldId id="301" r:id="rId16"/>
    <p:sldId id="319" r:id="rId17"/>
    <p:sldId id="304" r:id="rId18"/>
    <p:sldId id="305" r:id="rId19"/>
    <p:sldId id="292" r:id="rId20"/>
    <p:sldId id="306" r:id="rId21"/>
    <p:sldId id="307" r:id="rId22"/>
    <p:sldId id="299" r:id="rId23"/>
    <p:sldId id="309" r:id="rId24"/>
    <p:sldId id="311" r:id="rId25"/>
    <p:sldId id="312" r:id="rId26"/>
    <p:sldId id="313" r:id="rId27"/>
    <p:sldId id="293" r:id="rId28"/>
    <p:sldId id="296" r:id="rId29"/>
    <p:sldId id="315" r:id="rId30"/>
    <p:sldId id="294" r:id="rId31"/>
    <p:sldId id="297" r:id="rId32"/>
    <p:sldId id="324" r:id="rId33"/>
    <p:sldId id="323" r:id="rId3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36" userDrawn="1">
          <p15:clr>
            <a:srgbClr val="A4A3A4"/>
          </p15:clr>
        </p15:guide>
        <p15:guide id="4" pos="6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4" autoAdjust="0"/>
    <p:restoredTop sz="82615" autoAdjust="0"/>
  </p:normalViewPr>
  <p:slideViewPr>
    <p:cSldViewPr snapToGrid="0">
      <p:cViewPr varScale="1">
        <p:scale>
          <a:sx n="48" d="100"/>
          <a:sy n="48" d="100"/>
        </p:scale>
        <p:origin x="1360" y="40"/>
      </p:cViewPr>
      <p:guideLst>
        <p:guide pos="1224"/>
        <p:guide pos="3840"/>
        <p:guide orient="horz" pos="1536"/>
        <p:guide pos="6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4A594-C67C-4917-9E2F-E9FDF41478FA}" type="doc">
      <dgm:prSet loTypeId="urn:microsoft.com/office/officeart/2005/8/layout/chevron1" loCatId="process" qsTypeId="urn:microsoft.com/office/officeart/2005/8/quickstyle/simple3" qsCatId="simple" csTypeId="urn:microsoft.com/office/officeart/2005/8/colors/accent1_3" csCatId="accent1" phldr="1"/>
      <dgm:spPr/>
    </dgm:pt>
    <dgm:pt modelId="{093CDEB5-F7FB-45A1-AA60-F7ACC96E8814}">
      <dgm:prSet phldrT="[Texte]" custT="1"/>
      <dgm:spPr/>
      <dgm:t>
        <a:bodyPr/>
        <a:lstStyle/>
        <a:p>
          <a:r>
            <a:rPr lang="fr-FR" sz="2000" b="1" dirty="0"/>
            <a:t>Introduction</a:t>
          </a:r>
          <a:endParaRPr lang="fr-FR" sz="2100" b="1" dirty="0"/>
        </a:p>
      </dgm:t>
    </dgm:pt>
    <dgm:pt modelId="{F83138A9-D635-4C3C-A0B6-FD621624D7D3}" type="parTrans" cxnId="{2CCE5C68-5655-4DB5-9B4E-6317E8830BDA}">
      <dgm:prSet/>
      <dgm:spPr/>
      <dgm:t>
        <a:bodyPr/>
        <a:lstStyle/>
        <a:p>
          <a:endParaRPr lang="fr-FR"/>
        </a:p>
      </dgm:t>
    </dgm:pt>
    <dgm:pt modelId="{BB48671A-86FD-4E9D-812E-C4F5F01B5FFE}" type="sibTrans" cxnId="{2CCE5C68-5655-4DB5-9B4E-6317E8830BDA}">
      <dgm:prSet/>
      <dgm:spPr/>
      <dgm:t>
        <a:bodyPr/>
        <a:lstStyle/>
        <a:p>
          <a:endParaRPr lang="fr-FR"/>
        </a:p>
      </dgm:t>
    </dgm:pt>
    <dgm:pt modelId="{AC5A6514-F2BF-4C2F-8070-E50EEE8E9444}">
      <dgm:prSet phldrT="[Texte]"/>
      <dgm:spPr/>
      <dgm:t>
        <a:bodyPr/>
        <a:lstStyle/>
        <a:p>
          <a:r>
            <a:rPr lang="fr-FR" dirty="0"/>
            <a:t>Méthode</a:t>
          </a:r>
        </a:p>
      </dgm:t>
    </dgm:pt>
    <dgm:pt modelId="{93E82FF4-ECC7-4804-A842-5A3B4F83D04F}" type="parTrans" cxnId="{F3A5CE61-E8AC-4AA6-B8A6-7526BDD8FDD4}">
      <dgm:prSet/>
      <dgm:spPr/>
      <dgm:t>
        <a:bodyPr/>
        <a:lstStyle/>
        <a:p>
          <a:endParaRPr lang="fr-FR"/>
        </a:p>
      </dgm:t>
    </dgm:pt>
    <dgm:pt modelId="{5EF280AF-02AA-4A15-98DE-B83DCA6AC3DB}" type="sibTrans" cxnId="{F3A5CE61-E8AC-4AA6-B8A6-7526BDD8FDD4}">
      <dgm:prSet/>
      <dgm:spPr/>
      <dgm:t>
        <a:bodyPr/>
        <a:lstStyle/>
        <a:p>
          <a:endParaRPr lang="fr-FR"/>
        </a:p>
      </dgm:t>
    </dgm:pt>
    <dgm:pt modelId="{17EE42F3-ACB7-457A-8EB4-619AD25A7D09}">
      <dgm:prSet phldrT="[Texte]"/>
      <dgm:spPr/>
      <dgm:t>
        <a:bodyPr/>
        <a:lstStyle/>
        <a:p>
          <a:r>
            <a:rPr lang="fr-FR" dirty="0"/>
            <a:t>Résultats</a:t>
          </a:r>
        </a:p>
      </dgm:t>
    </dgm:pt>
    <dgm:pt modelId="{FC4F61D2-0B2F-4170-9B82-587A8DBDFA31}" type="parTrans" cxnId="{3E461A26-9A2A-496A-A7EB-BABF8FE10B6C}">
      <dgm:prSet/>
      <dgm:spPr/>
      <dgm:t>
        <a:bodyPr/>
        <a:lstStyle/>
        <a:p>
          <a:endParaRPr lang="fr-FR"/>
        </a:p>
      </dgm:t>
    </dgm:pt>
    <dgm:pt modelId="{682CB64A-4B9F-4A6F-8DBC-A4F909EBC935}" type="sibTrans" cxnId="{3E461A26-9A2A-496A-A7EB-BABF8FE10B6C}">
      <dgm:prSet/>
      <dgm:spPr/>
      <dgm:t>
        <a:bodyPr/>
        <a:lstStyle/>
        <a:p>
          <a:endParaRPr lang="fr-FR"/>
        </a:p>
      </dgm:t>
    </dgm:pt>
    <dgm:pt modelId="{67D6524B-075F-43E0-8BE9-F21CABD74768}">
      <dgm:prSet phldrT="[Texte]"/>
      <dgm:spPr/>
      <dgm:t>
        <a:bodyPr/>
        <a:lstStyle/>
        <a:p>
          <a:r>
            <a:rPr lang="fr-FR" dirty="0"/>
            <a:t>Discussion</a:t>
          </a:r>
        </a:p>
      </dgm:t>
    </dgm:pt>
    <dgm:pt modelId="{A4620C47-C94B-40B7-8BA9-B9CF3E1F0AAB}" type="parTrans" cxnId="{1D74A0B9-1155-4440-BAA4-22E88DFC5379}">
      <dgm:prSet/>
      <dgm:spPr/>
      <dgm:t>
        <a:bodyPr/>
        <a:lstStyle/>
        <a:p>
          <a:endParaRPr lang="fr-FR"/>
        </a:p>
      </dgm:t>
    </dgm:pt>
    <dgm:pt modelId="{9091B28D-2504-40FD-89D7-74F3A37387ED}" type="sibTrans" cxnId="{1D74A0B9-1155-4440-BAA4-22E88DFC5379}">
      <dgm:prSet/>
      <dgm:spPr/>
      <dgm:t>
        <a:bodyPr/>
        <a:lstStyle/>
        <a:p>
          <a:endParaRPr lang="fr-FR"/>
        </a:p>
      </dgm:t>
    </dgm:pt>
    <dgm:pt modelId="{E245BCCA-F3D1-4CEA-9E32-695D58C32646}">
      <dgm:prSet phldrT="[Texte]"/>
      <dgm:spPr/>
      <dgm:t>
        <a:bodyPr/>
        <a:lstStyle/>
        <a:p>
          <a:r>
            <a:rPr lang="fr-FR" dirty="0"/>
            <a:t>Conclusion</a:t>
          </a:r>
        </a:p>
      </dgm:t>
    </dgm:pt>
    <dgm:pt modelId="{F28FC883-915E-4FA9-B35A-9E174B108CE3}" type="parTrans" cxnId="{0B67CC17-0EE2-4DFD-AB1B-D7194A652138}">
      <dgm:prSet/>
      <dgm:spPr/>
      <dgm:t>
        <a:bodyPr/>
        <a:lstStyle/>
        <a:p>
          <a:endParaRPr lang="fr-FR"/>
        </a:p>
      </dgm:t>
    </dgm:pt>
    <dgm:pt modelId="{DA0869F5-10A3-490E-9002-4639F66EB5A6}" type="sibTrans" cxnId="{0B67CC17-0EE2-4DFD-AB1B-D7194A652138}">
      <dgm:prSet/>
      <dgm:spPr/>
      <dgm:t>
        <a:bodyPr/>
        <a:lstStyle/>
        <a:p>
          <a:endParaRPr lang="fr-FR"/>
        </a:p>
      </dgm:t>
    </dgm:pt>
    <dgm:pt modelId="{B6CEFA10-C909-4D33-B623-CBF1DF41368A}" type="pres">
      <dgm:prSet presAssocID="{7CE4A594-C67C-4917-9E2F-E9FDF41478FA}" presName="Name0" presStyleCnt="0">
        <dgm:presLayoutVars>
          <dgm:dir/>
          <dgm:animLvl val="lvl"/>
          <dgm:resizeHandles val="exact"/>
        </dgm:presLayoutVars>
      </dgm:prSet>
      <dgm:spPr/>
    </dgm:pt>
    <dgm:pt modelId="{4FA9575D-CE80-43AD-9F9B-92C911F47A0B}" type="pres">
      <dgm:prSet presAssocID="{093CDEB5-F7FB-45A1-AA60-F7ACC96E8814}" presName="parTxOnly" presStyleLbl="node1" presStyleIdx="0" presStyleCnt="5" custLinFactNeighborX="-1123" custLinFactNeighborY="3949">
        <dgm:presLayoutVars>
          <dgm:chMax val="0"/>
          <dgm:chPref val="0"/>
          <dgm:bulletEnabled val="1"/>
        </dgm:presLayoutVars>
      </dgm:prSet>
      <dgm:spPr/>
    </dgm:pt>
    <dgm:pt modelId="{B8D08553-1368-47E3-A20F-583CA86E188E}" type="pres">
      <dgm:prSet presAssocID="{BB48671A-86FD-4E9D-812E-C4F5F01B5FFE}" presName="parTxOnlySpace" presStyleCnt="0"/>
      <dgm:spPr/>
    </dgm:pt>
    <dgm:pt modelId="{B17FE67C-F09E-4CEC-A221-A7D79ADF3BF5}" type="pres">
      <dgm:prSet presAssocID="{AC5A6514-F2BF-4C2F-8070-E50EEE8E944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0B63B88-45A9-4EF4-92E0-36159F38CAD1}" type="pres">
      <dgm:prSet presAssocID="{5EF280AF-02AA-4A15-98DE-B83DCA6AC3DB}" presName="parTxOnlySpace" presStyleCnt="0"/>
      <dgm:spPr/>
    </dgm:pt>
    <dgm:pt modelId="{4E45EE69-A776-41FE-ABCF-76105E782505}" type="pres">
      <dgm:prSet presAssocID="{17EE42F3-ACB7-457A-8EB4-619AD25A7D0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647E096-826D-493D-92EA-7FD9737BBE36}" type="pres">
      <dgm:prSet presAssocID="{682CB64A-4B9F-4A6F-8DBC-A4F909EBC935}" presName="parTxOnlySpace" presStyleCnt="0"/>
      <dgm:spPr/>
    </dgm:pt>
    <dgm:pt modelId="{D2F2BF4C-BA4A-489A-92A7-36FB1B33B5ED}" type="pres">
      <dgm:prSet presAssocID="{67D6524B-075F-43E0-8BE9-F21CABD74768}" presName="parTxOnly" presStyleLbl="node1" presStyleIdx="3" presStyleCnt="5" custLinFactNeighborY="3949">
        <dgm:presLayoutVars>
          <dgm:chMax val="0"/>
          <dgm:chPref val="0"/>
          <dgm:bulletEnabled val="1"/>
        </dgm:presLayoutVars>
      </dgm:prSet>
      <dgm:spPr/>
    </dgm:pt>
    <dgm:pt modelId="{B6681D66-302D-4C16-9BA9-394D7A2AD1EE}" type="pres">
      <dgm:prSet presAssocID="{9091B28D-2504-40FD-89D7-74F3A37387ED}" presName="parTxOnlySpace" presStyleCnt="0"/>
      <dgm:spPr/>
    </dgm:pt>
    <dgm:pt modelId="{D99C3BE0-44C5-41F7-B14F-495A31151056}" type="pres">
      <dgm:prSet presAssocID="{E245BCCA-F3D1-4CEA-9E32-695D58C3264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092060B-8703-4A2A-BF0C-8FAAF42A2528}" type="presOf" srcId="{67D6524B-075F-43E0-8BE9-F21CABD74768}" destId="{D2F2BF4C-BA4A-489A-92A7-36FB1B33B5ED}" srcOrd="0" destOrd="0" presId="urn:microsoft.com/office/officeart/2005/8/layout/chevron1"/>
    <dgm:cxn modelId="{48840212-0B83-4E2A-9F17-E9B136C9BA2A}" type="presOf" srcId="{17EE42F3-ACB7-457A-8EB4-619AD25A7D09}" destId="{4E45EE69-A776-41FE-ABCF-76105E782505}" srcOrd="0" destOrd="0" presId="urn:microsoft.com/office/officeart/2005/8/layout/chevron1"/>
    <dgm:cxn modelId="{0B67CC17-0EE2-4DFD-AB1B-D7194A652138}" srcId="{7CE4A594-C67C-4917-9E2F-E9FDF41478FA}" destId="{E245BCCA-F3D1-4CEA-9E32-695D58C32646}" srcOrd="4" destOrd="0" parTransId="{F28FC883-915E-4FA9-B35A-9E174B108CE3}" sibTransId="{DA0869F5-10A3-490E-9002-4639F66EB5A6}"/>
    <dgm:cxn modelId="{3E461A26-9A2A-496A-A7EB-BABF8FE10B6C}" srcId="{7CE4A594-C67C-4917-9E2F-E9FDF41478FA}" destId="{17EE42F3-ACB7-457A-8EB4-619AD25A7D09}" srcOrd="2" destOrd="0" parTransId="{FC4F61D2-0B2F-4170-9B82-587A8DBDFA31}" sibTransId="{682CB64A-4B9F-4A6F-8DBC-A4F909EBC935}"/>
    <dgm:cxn modelId="{11D8AB2E-EA31-4C77-BEE2-7D9DB6F27B38}" type="presOf" srcId="{AC5A6514-F2BF-4C2F-8070-E50EEE8E9444}" destId="{B17FE67C-F09E-4CEC-A221-A7D79ADF3BF5}" srcOrd="0" destOrd="0" presId="urn:microsoft.com/office/officeart/2005/8/layout/chevron1"/>
    <dgm:cxn modelId="{69388A37-E19E-4F91-BBB6-725339CAB820}" type="presOf" srcId="{7CE4A594-C67C-4917-9E2F-E9FDF41478FA}" destId="{B6CEFA10-C909-4D33-B623-CBF1DF41368A}" srcOrd="0" destOrd="0" presId="urn:microsoft.com/office/officeart/2005/8/layout/chevron1"/>
    <dgm:cxn modelId="{F3A5CE61-E8AC-4AA6-B8A6-7526BDD8FDD4}" srcId="{7CE4A594-C67C-4917-9E2F-E9FDF41478FA}" destId="{AC5A6514-F2BF-4C2F-8070-E50EEE8E9444}" srcOrd="1" destOrd="0" parTransId="{93E82FF4-ECC7-4804-A842-5A3B4F83D04F}" sibTransId="{5EF280AF-02AA-4A15-98DE-B83DCA6AC3DB}"/>
    <dgm:cxn modelId="{2CCE5C68-5655-4DB5-9B4E-6317E8830BDA}" srcId="{7CE4A594-C67C-4917-9E2F-E9FDF41478FA}" destId="{093CDEB5-F7FB-45A1-AA60-F7ACC96E8814}" srcOrd="0" destOrd="0" parTransId="{F83138A9-D635-4C3C-A0B6-FD621624D7D3}" sibTransId="{BB48671A-86FD-4E9D-812E-C4F5F01B5FFE}"/>
    <dgm:cxn modelId="{598BAF56-B9D4-430B-907F-F2E58E8B990B}" type="presOf" srcId="{093CDEB5-F7FB-45A1-AA60-F7ACC96E8814}" destId="{4FA9575D-CE80-43AD-9F9B-92C911F47A0B}" srcOrd="0" destOrd="0" presId="urn:microsoft.com/office/officeart/2005/8/layout/chevron1"/>
    <dgm:cxn modelId="{AC649B5A-1033-4EB4-9786-8235C5160739}" type="presOf" srcId="{E245BCCA-F3D1-4CEA-9E32-695D58C32646}" destId="{D99C3BE0-44C5-41F7-B14F-495A31151056}" srcOrd="0" destOrd="0" presId="urn:microsoft.com/office/officeart/2005/8/layout/chevron1"/>
    <dgm:cxn modelId="{1D74A0B9-1155-4440-BAA4-22E88DFC5379}" srcId="{7CE4A594-C67C-4917-9E2F-E9FDF41478FA}" destId="{67D6524B-075F-43E0-8BE9-F21CABD74768}" srcOrd="3" destOrd="0" parTransId="{A4620C47-C94B-40B7-8BA9-B9CF3E1F0AAB}" sibTransId="{9091B28D-2504-40FD-89D7-74F3A37387ED}"/>
    <dgm:cxn modelId="{2008D84C-4BCB-4405-B36F-E50BCBCF57F4}" type="presParOf" srcId="{B6CEFA10-C909-4D33-B623-CBF1DF41368A}" destId="{4FA9575D-CE80-43AD-9F9B-92C911F47A0B}" srcOrd="0" destOrd="0" presId="urn:microsoft.com/office/officeart/2005/8/layout/chevron1"/>
    <dgm:cxn modelId="{29A57270-8236-405E-895B-608705EA303F}" type="presParOf" srcId="{B6CEFA10-C909-4D33-B623-CBF1DF41368A}" destId="{B8D08553-1368-47E3-A20F-583CA86E188E}" srcOrd="1" destOrd="0" presId="urn:microsoft.com/office/officeart/2005/8/layout/chevron1"/>
    <dgm:cxn modelId="{BAD39CAC-9085-4DF9-966C-05C533CCE99E}" type="presParOf" srcId="{B6CEFA10-C909-4D33-B623-CBF1DF41368A}" destId="{B17FE67C-F09E-4CEC-A221-A7D79ADF3BF5}" srcOrd="2" destOrd="0" presId="urn:microsoft.com/office/officeart/2005/8/layout/chevron1"/>
    <dgm:cxn modelId="{0538F599-2A87-4892-A54E-8C8102B27E8A}" type="presParOf" srcId="{B6CEFA10-C909-4D33-B623-CBF1DF41368A}" destId="{40B63B88-45A9-4EF4-92E0-36159F38CAD1}" srcOrd="3" destOrd="0" presId="urn:microsoft.com/office/officeart/2005/8/layout/chevron1"/>
    <dgm:cxn modelId="{5C39771E-BB2C-42DC-9739-F3AE0FA577CF}" type="presParOf" srcId="{B6CEFA10-C909-4D33-B623-CBF1DF41368A}" destId="{4E45EE69-A776-41FE-ABCF-76105E782505}" srcOrd="4" destOrd="0" presId="urn:microsoft.com/office/officeart/2005/8/layout/chevron1"/>
    <dgm:cxn modelId="{F3886A10-57DA-48DC-A987-2427E16B27D8}" type="presParOf" srcId="{B6CEFA10-C909-4D33-B623-CBF1DF41368A}" destId="{F647E096-826D-493D-92EA-7FD9737BBE36}" srcOrd="5" destOrd="0" presId="urn:microsoft.com/office/officeart/2005/8/layout/chevron1"/>
    <dgm:cxn modelId="{01545F6D-6DA4-4AE2-914C-96F97DA3F179}" type="presParOf" srcId="{B6CEFA10-C909-4D33-B623-CBF1DF41368A}" destId="{D2F2BF4C-BA4A-489A-92A7-36FB1B33B5ED}" srcOrd="6" destOrd="0" presId="urn:microsoft.com/office/officeart/2005/8/layout/chevron1"/>
    <dgm:cxn modelId="{D4573F0C-2808-45F1-A955-6D4872C1E931}" type="presParOf" srcId="{B6CEFA10-C909-4D33-B623-CBF1DF41368A}" destId="{B6681D66-302D-4C16-9BA9-394D7A2AD1EE}" srcOrd="7" destOrd="0" presId="urn:microsoft.com/office/officeart/2005/8/layout/chevron1"/>
    <dgm:cxn modelId="{4525AA93-EA91-4FF2-B46F-C874F5630B51}" type="presParOf" srcId="{B6CEFA10-C909-4D33-B623-CBF1DF41368A}" destId="{D99C3BE0-44C5-41F7-B14F-495A3115105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4A594-C67C-4917-9E2F-E9FDF41478FA}" type="doc">
      <dgm:prSet loTypeId="urn:microsoft.com/office/officeart/2005/8/layout/chevron1" loCatId="process" qsTypeId="urn:microsoft.com/office/officeart/2005/8/quickstyle/simple3" qsCatId="simple" csTypeId="urn:microsoft.com/office/officeart/2005/8/colors/accent1_3" csCatId="accent1" phldr="1"/>
      <dgm:spPr/>
    </dgm:pt>
    <dgm:pt modelId="{093CDEB5-F7FB-45A1-AA60-F7ACC96E8814}">
      <dgm:prSet phldrT="[Texte]" custT="1"/>
      <dgm:spPr/>
      <dgm:t>
        <a:bodyPr/>
        <a:lstStyle/>
        <a:p>
          <a:r>
            <a:rPr lang="fr-FR" sz="2000" b="0" dirty="0"/>
            <a:t>Introduction</a:t>
          </a:r>
          <a:endParaRPr lang="fr-FR" sz="2100" b="0" dirty="0"/>
        </a:p>
      </dgm:t>
    </dgm:pt>
    <dgm:pt modelId="{F83138A9-D635-4C3C-A0B6-FD621624D7D3}" type="parTrans" cxnId="{2CCE5C68-5655-4DB5-9B4E-6317E8830BDA}">
      <dgm:prSet/>
      <dgm:spPr/>
      <dgm:t>
        <a:bodyPr/>
        <a:lstStyle/>
        <a:p>
          <a:endParaRPr lang="fr-FR"/>
        </a:p>
      </dgm:t>
    </dgm:pt>
    <dgm:pt modelId="{BB48671A-86FD-4E9D-812E-C4F5F01B5FFE}" type="sibTrans" cxnId="{2CCE5C68-5655-4DB5-9B4E-6317E8830BDA}">
      <dgm:prSet/>
      <dgm:spPr/>
      <dgm:t>
        <a:bodyPr/>
        <a:lstStyle/>
        <a:p>
          <a:endParaRPr lang="fr-FR"/>
        </a:p>
      </dgm:t>
    </dgm:pt>
    <dgm:pt modelId="{AC5A6514-F2BF-4C2F-8070-E50EEE8E9444}">
      <dgm:prSet phldrT="[Texte]"/>
      <dgm:spPr/>
      <dgm:t>
        <a:bodyPr/>
        <a:lstStyle/>
        <a:p>
          <a:r>
            <a:rPr lang="fr-FR" b="1" dirty="0"/>
            <a:t>Méthode</a:t>
          </a:r>
        </a:p>
      </dgm:t>
    </dgm:pt>
    <dgm:pt modelId="{93E82FF4-ECC7-4804-A842-5A3B4F83D04F}" type="parTrans" cxnId="{F3A5CE61-E8AC-4AA6-B8A6-7526BDD8FDD4}">
      <dgm:prSet/>
      <dgm:spPr/>
      <dgm:t>
        <a:bodyPr/>
        <a:lstStyle/>
        <a:p>
          <a:endParaRPr lang="fr-FR"/>
        </a:p>
      </dgm:t>
    </dgm:pt>
    <dgm:pt modelId="{5EF280AF-02AA-4A15-98DE-B83DCA6AC3DB}" type="sibTrans" cxnId="{F3A5CE61-E8AC-4AA6-B8A6-7526BDD8FDD4}">
      <dgm:prSet/>
      <dgm:spPr/>
      <dgm:t>
        <a:bodyPr/>
        <a:lstStyle/>
        <a:p>
          <a:endParaRPr lang="fr-FR"/>
        </a:p>
      </dgm:t>
    </dgm:pt>
    <dgm:pt modelId="{17EE42F3-ACB7-457A-8EB4-619AD25A7D09}">
      <dgm:prSet phldrT="[Texte]"/>
      <dgm:spPr/>
      <dgm:t>
        <a:bodyPr/>
        <a:lstStyle/>
        <a:p>
          <a:r>
            <a:rPr lang="fr-FR" dirty="0"/>
            <a:t>Résultats</a:t>
          </a:r>
        </a:p>
      </dgm:t>
    </dgm:pt>
    <dgm:pt modelId="{FC4F61D2-0B2F-4170-9B82-587A8DBDFA31}" type="parTrans" cxnId="{3E461A26-9A2A-496A-A7EB-BABF8FE10B6C}">
      <dgm:prSet/>
      <dgm:spPr/>
      <dgm:t>
        <a:bodyPr/>
        <a:lstStyle/>
        <a:p>
          <a:endParaRPr lang="fr-FR"/>
        </a:p>
      </dgm:t>
    </dgm:pt>
    <dgm:pt modelId="{682CB64A-4B9F-4A6F-8DBC-A4F909EBC935}" type="sibTrans" cxnId="{3E461A26-9A2A-496A-A7EB-BABF8FE10B6C}">
      <dgm:prSet/>
      <dgm:spPr/>
      <dgm:t>
        <a:bodyPr/>
        <a:lstStyle/>
        <a:p>
          <a:endParaRPr lang="fr-FR"/>
        </a:p>
      </dgm:t>
    </dgm:pt>
    <dgm:pt modelId="{67D6524B-075F-43E0-8BE9-F21CABD74768}">
      <dgm:prSet phldrT="[Texte]"/>
      <dgm:spPr/>
      <dgm:t>
        <a:bodyPr/>
        <a:lstStyle/>
        <a:p>
          <a:r>
            <a:rPr lang="fr-FR" dirty="0"/>
            <a:t>Discussion</a:t>
          </a:r>
        </a:p>
      </dgm:t>
    </dgm:pt>
    <dgm:pt modelId="{A4620C47-C94B-40B7-8BA9-B9CF3E1F0AAB}" type="parTrans" cxnId="{1D74A0B9-1155-4440-BAA4-22E88DFC5379}">
      <dgm:prSet/>
      <dgm:spPr/>
      <dgm:t>
        <a:bodyPr/>
        <a:lstStyle/>
        <a:p>
          <a:endParaRPr lang="fr-FR"/>
        </a:p>
      </dgm:t>
    </dgm:pt>
    <dgm:pt modelId="{9091B28D-2504-40FD-89D7-74F3A37387ED}" type="sibTrans" cxnId="{1D74A0B9-1155-4440-BAA4-22E88DFC5379}">
      <dgm:prSet/>
      <dgm:spPr/>
      <dgm:t>
        <a:bodyPr/>
        <a:lstStyle/>
        <a:p>
          <a:endParaRPr lang="fr-FR"/>
        </a:p>
      </dgm:t>
    </dgm:pt>
    <dgm:pt modelId="{E245BCCA-F3D1-4CEA-9E32-695D58C32646}">
      <dgm:prSet phldrT="[Texte]"/>
      <dgm:spPr/>
      <dgm:t>
        <a:bodyPr/>
        <a:lstStyle/>
        <a:p>
          <a:r>
            <a:rPr lang="fr-FR" dirty="0"/>
            <a:t>Conclusion</a:t>
          </a:r>
        </a:p>
      </dgm:t>
    </dgm:pt>
    <dgm:pt modelId="{F28FC883-915E-4FA9-B35A-9E174B108CE3}" type="parTrans" cxnId="{0B67CC17-0EE2-4DFD-AB1B-D7194A652138}">
      <dgm:prSet/>
      <dgm:spPr/>
      <dgm:t>
        <a:bodyPr/>
        <a:lstStyle/>
        <a:p>
          <a:endParaRPr lang="fr-FR"/>
        </a:p>
      </dgm:t>
    </dgm:pt>
    <dgm:pt modelId="{DA0869F5-10A3-490E-9002-4639F66EB5A6}" type="sibTrans" cxnId="{0B67CC17-0EE2-4DFD-AB1B-D7194A652138}">
      <dgm:prSet/>
      <dgm:spPr/>
      <dgm:t>
        <a:bodyPr/>
        <a:lstStyle/>
        <a:p>
          <a:endParaRPr lang="fr-FR"/>
        </a:p>
      </dgm:t>
    </dgm:pt>
    <dgm:pt modelId="{B6CEFA10-C909-4D33-B623-CBF1DF41368A}" type="pres">
      <dgm:prSet presAssocID="{7CE4A594-C67C-4917-9E2F-E9FDF41478FA}" presName="Name0" presStyleCnt="0">
        <dgm:presLayoutVars>
          <dgm:dir/>
          <dgm:animLvl val="lvl"/>
          <dgm:resizeHandles val="exact"/>
        </dgm:presLayoutVars>
      </dgm:prSet>
      <dgm:spPr/>
    </dgm:pt>
    <dgm:pt modelId="{4FA9575D-CE80-43AD-9F9B-92C911F47A0B}" type="pres">
      <dgm:prSet presAssocID="{093CDEB5-F7FB-45A1-AA60-F7ACC96E8814}" presName="parTxOnly" presStyleLbl="node1" presStyleIdx="0" presStyleCnt="5" custLinFactNeighborX="-1123" custLinFactNeighborY="3949">
        <dgm:presLayoutVars>
          <dgm:chMax val="0"/>
          <dgm:chPref val="0"/>
          <dgm:bulletEnabled val="1"/>
        </dgm:presLayoutVars>
      </dgm:prSet>
      <dgm:spPr/>
    </dgm:pt>
    <dgm:pt modelId="{B8D08553-1368-47E3-A20F-583CA86E188E}" type="pres">
      <dgm:prSet presAssocID="{BB48671A-86FD-4E9D-812E-C4F5F01B5FFE}" presName="parTxOnlySpace" presStyleCnt="0"/>
      <dgm:spPr/>
    </dgm:pt>
    <dgm:pt modelId="{B17FE67C-F09E-4CEC-A221-A7D79ADF3BF5}" type="pres">
      <dgm:prSet presAssocID="{AC5A6514-F2BF-4C2F-8070-E50EEE8E944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0B63B88-45A9-4EF4-92E0-36159F38CAD1}" type="pres">
      <dgm:prSet presAssocID="{5EF280AF-02AA-4A15-98DE-B83DCA6AC3DB}" presName="parTxOnlySpace" presStyleCnt="0"/>
      <dgm:spPr/>
    </dgm:pt>
    <dgm:pt modelId="{4E45EE69-A776-41FE-ABCF-76105E782505}" type="pres">
      <dgm:prSet presAssocID="{17EE42F3-ACB7-457A-8EB4-619AD25A7D0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647E096-826D-493D-92EA-7FD9737BBE36}" type="pres">
      <dgm:prSet presAssocID="{682CB64A-4B9F-4A6F-8DBC-A4F909EBC935}" presName="parTxOnlySpace" presStyleCnt="0"/>
      <dgm:spPr/>
    </dgm:pt>
    <dgm:pt modelId="{D2F2BF4C-BA4A-489A-92A7-36FB1B33B5ED}" type="pres">
      <dgm:prSet presAssocID="{67D6524B-075F-43E0-8BE9-F21CABD74768}" presName="parTxOnly" presStyleLbl="node1" presStyleIdx="3" presStyleCnt="5" custLinFactNeighborY="3949">
        <dgm:presLayoutVars>
          <dgm:chMax val="0"/>
          <dgm:chPref val="0"/>
          <dgm:bulletEnabled val="1"/>
        </dgm:presLayoutVars>
      </dgm:prSet>
      <dgm:spPr/>
    </dgm:pt>
    <dgm:pt modelId="{B6681D66-302D-4C16-9BA9-394D7A2AD1EE}" type="pres">
      <dgm:prSet presAssocID="{9091B28D-2504-40FD-89D7-74F3A37387ED}" presName="parTxOnlySpace" presStyleCnt="0"/>
      <dgm:spPr/>
    </dgm:pt>
    <dgm:pt modelId="{D99C3BE0-44C5-41F7-B14F-495A31151056}" type="pres">
      <dgm:prSet presAssocID="{E245BCCA-F3D1-4CEA-9E32-695D58C3264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092060B-8703-4A2A-BF0C-8FAAF42A2528}" type="presOf" srcId="{67D6524B-075F-43E0-8BE9-F21CABD74768}" destId="{D2F2BF4C-BA4A-489A-92A7-36FB1B33B5ED}" srcOrd="0" destOrd="0" presId="urn:microsoft.com/office/officeart/2005/8/layout/chevron1"/>
    <dgm:cxn modelId="{48840212-0B83-4E2A-9F17-E9B136C9BA2A}" type="presOf" srcId="{17EE42F3-ACB7-457A-8EB4-619AD25A7D09}" destId="{4E45EE69-A776-41FE-ABCF-76105E782505}" srcOrd="0" destOrd="0" presId="urn:microsoft.com/office/officeart/2005/8/layout/chevron1"/>
    <dgm:cxn modelId="{0B67CC17-0EE2-4DFD-AB1B-D7194A652138}" srcId="{7CE4A594-C67C-4917-9E2F-E9FDF41478FA}" destId="{E245BCCA-F3D1-4CEA-9E32-695D58C32646}" srcOrd="4" destOrd="0" parTransId="{F28FC883-915E-4FA9-B35A-9E174B108CE3}" sibTransId="{DA0869F5-10A3-490E-9002-4639F66EB5A6}"/>
    <dgm:cxn modelId="{3E461A26-9A2A-496A-A7EB-BABF8FE10B6C}" srcId="{7CE4A594-C67C-4917-9E2F-E9FDF41478FA}" destId="{17EE42F3-ACB7-457A-8EB4-619AD25A7D09}" srcOrd="2" destOrd="0" parTransId="{FC4F61D2-0B2F-4170-9B82-587A8DBDFA31}" sibTransId="{682CB64A-4B9F-4A6F-8DBC-A4F909EBC935}"/>
    <dgm:cxn modelId="{11D8AB2E-EA31-4C77-BEE2-7D9DB6F27B38}" type="presOf" srcId="{AC5A6514-F2BF-4C2F-8070-E50EEE8E9444}" destId="{B17FE67C-F09E-4CEC-A221-A7D79ADF3BF5}" srcOrd="0" destOrd="0" presId="urn:microsoft.com/office/officeart/2005/8/layout/chevron1"/>
    <dgm:cxn modelId="{69388A37-E19E-4F91-BBB6-725339CAB820}" type="presOf" srcId="{7CE4A594-C67C-4917-9E2F-E9FDF41478FA}" destId="{B6CEFA10-C909-4D33-B623-CBF1DF41368A}" srcOrd="0" destOrd="0" presId="urn:microsoft.com/office/officeart/2005/8/layout/chevron1"/>
    <dgm:cxn modelId="{F3A5CE61-E8AC-4AA6-B8A6-7526BDD8FDD4}" srcId="{7CE4A594-C67C-4917-9E2F-E9FDF41478FA}" destId="{AC5A6514-F2BF-4C2F-8070-E50EEE8E9444}" srcOrd="1" destOrd="0" parTransId="{93E82FF4-ECC7-4804-A842-5A3B4F83D04F}" sibTransId="{5EF280AF-02AA-4A15-98DE-B83DCA6AC3DB}"/>
    <dgm:cxn modelId="{2CCE5C68-5655-4DB5-9B4E-6317E8830BDA}" srcId="{7CE4A594-C67C-4917-9E2F-E9FDF41478FA}" destId="{093CDEB5-F7FB-45A1-AA60-F7ACC96E8814}" srcOrd="0" destOrd="0" parTransId="{F83138A9-D635-4C3C-A0B6-FD621624D7D3}" sibTransId="{BB48671A-86FD-4E9D-812E-C4F5F01B5FFE}"/>
    <dgm:cxn modelId="{598BAF56-B9D4-430B-907F-F2E58E8B990B}" type="presOf" srcId="{093CDEB5-F7FB-45A1-AA60-F7ACC96E8814}" destId="{4FA9575D-CE80-43AD-9F9B-92C911F47A0B}" srcOrd="0" destOrd="0" presId="urn:microsoft.com/office/officeart/2005/8/layout/chevron1"/>
    <dgm:cxn modelId="{AC649B5A-1033-4EB4-9786-8235C5160739}" type="presOf" srcId="{E245BCCA-F3D1-4CEA-9E32-695D58C32646}" destId="{D99C3BE0-44C5-41F7-B14F-495A31151056}" srcOrd="0" destOrd="0" presId="urn:microsoft.com/office/officeart/2005/8/layout/chevron1"/>
    <dgm:cxn modelId="{1D74A0B9-1155-4440-BAA4-22E88DFC5379}" srcId="{7CE4A594-C67C-4917-9E2F-E9FDF41478FA}" destId="{67D6524B-075F-43E0-8BE9-F21CABD74768}" srcOrd="3" destOrd="0" parTransId="{A4620C47-C94B-40B7-8BA9-B9CF3E1F0AAB}" sibTransId="{9091B28D-2504-40FD-89D7-74F3A37387ED}"/>
    <dgm:cxn modelId="{2008D84C-4BCB-4405-B36F-E50BCBCF57F4}" type="presParOf" srcId="{B6CEFA10-C909-4D33-B623-CBF1DF41368A}" destId="{4FA9575D-CE80-43AD-9F9B-92C911F47A0B}" srcOrd="0" destOrd="0" presId="urn:microsoft.com/office/officeart/2005/8/layout/chevron1"/>
    <dgm:cxn modelId="{29A57270-8236-405E-895B-608705EA303F}" type="presParOf" srcId="{B6CEFA10-C909-4D33-B623-CBF1DF41368A}" destId="{B8D08553-1368-47E3-A20F-583CA86E188E}" srcOrd="1" destOrd="0" presId="urn:microsoft.com/office/officeart/2005/8/layout/chevron1"/>
    <dgm:cxn modelId="{BAD39CAC-9085-4DF9-966C-05C533CCE99E}" type="presParOf" srcId="{B6CEFA10-C909-4D33-B623-CBF1DF41368A}" destId="{B17FE67C-F09E-4CEC-A221-A7D79ADF3BF5}" srcOrd="2" destOrd="0" presId="urn:microsoft.com/office/officeart/2005/8/layout/chevron1"/>
    <dgm:cxn modelId="{0538F599-2A87-4892-A54E-8C8102B27E8A}" type="presParOf" srcId="{B6CEFA10-C909-4D33-B623-CBF1DF41368A}" destId="{40B63B88-45A9-4EF4-92E0-36159F38CAD1}" srcOrd="3" destOrd="0" presId="urn:microsoft.com/office/officeart/2005/8/layout/chevron1"/>
    <dgm:cxn modelId="{5C39771E-BB2C-42DC-9739-F3AE0FA577CF}" type="presParOf" srcId="{B6CEFA10-C909-4D33-B623-CBF1DF41368A}" destId="{4E45EE69-A776-41FE-ABCF-76105E782505}" srcOrd="4" destOrd="0" presId="urn:microsoft.com/office/officeart/2005/8/layout/chevron1"/>
    <dgm:cxn modelId="{F3886A10-57DA-48DC-A987-2427E16B27D8}" type="presParOf" srcId="{B6CEFA10-C909-4D33-B623-CBF1DF41368A}" destId="{F647E096-826D-493D-92EA-7FD9737BBE36}" srcOrd="5" destOrd="0" presId="urn:microsoft.com/office/officeart/2005/8/layout/chevron1"/>
    <dgm:cxn modelId="{01545F6D-6DA4-4AE2-914C-96F97DA3F179}" type="presParOf" srcId="{B6CEFA10-C909-4D33-B623-CBF1DF41368A}" destId="{D2F2BF4C-BA4A-489A-92A7-36FB1B33B5ED}" srcOrd="6" destOrd="0" presId="urn:microsoft.com/office/officeart/2005/8/layout/chevron1"/>
    <dgm:cxn modelId="{D4573F0C-2808-45F1-A955-6D4872C1E931}" type="presParOf" srcId="{B6CEFA10-C909-4D33-B623-CBF1DF41368A}" destId="{B6681D66-302D-4C16-9BA9-394D7A2AD1EE}" srcOrd="7" destOrd="0" presId="urn:microsoft.com/office/officeart/2005/8/layout/chevron1"/>
    <dgm:cxn modelId="{4525AA93-EA91-4FF2-B46F-C874F5630B51}" type="presParOf" srcId="{B6CEFA10-C909-4D33-B623-CBF1DF41368A}" destId="{D99C3BE0-44C5-41F7-B14F-495A3115105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4A594-C67C-4917-9E2F-E9FDF41478FA}" type="doc">
      <dgm:prSet loTypeId="urn:microsoft.com/office/officeart/2005/8/layout/chevron1" loCatId="process" qsTypeId="urn:microsoft.com/office/officeart/2005/8/quickstyle/simple3" qsCatId="simple" csTypeId="urn:microsoft.com/office/officeart/2005/8/colors/accent1_3" csCatId="accent1" phldr="1"/>
      <dgm:spPr/>
    </dgm:pt>
    <dgm:pt modelId="{093CDEB5-F7FB-45A1-AA60-F7ACC96E8814}">
      <dgm:prSet phldrT="[Texte]" custT="1"/>
      <dgm:spPr/>
      <dgm:t>
        <a:bodyPr/>
        <a:lstStyle/>
        <a:p>
          <a:r>
            <a:rPr lang="fr-FR" sz="2000" b="0" dirty="0"/>
            <a:t>Introduction</a:t>
          </a:r>
          <a:endParaRPr lang="fr-FR" sz="2100" b="0" dirty="0"/>
        </a:p>
      </dgm:t>
    </dgm:pt>
    <dgm:pt modelId="{F83138A9-D635-4C3C-A0B6-FD621624D7D3}" type="parTrans" cxnId="{2CCE5C68-5655-4DB5-9B4E-6317E8830BDA}">
      <dgm:prSet/>
      <dgm:spPr/>
      <dgm:t>
        <a:bodyPr/>
        <a:lstStyle/>
        <a:p>
          <a:endParaRPr lang="fr-FR"/>
        </a:p>
      </dgm:t>
    </dgm:pt>
    <dgm:pt modelId="{BB48671A-86FD-4E9D-812E-C4F5F01B5FFE}" type="sibTrans" cxnId="{2CCE5C68-5655-4DB5-9B4E-6317E8830BDA}">
      <dgm:prSet/>
      <dgm:spPr/>
      <dgm:t>
        <a:bodyPr/>
        <a:lstStyle/>
        <a:p>
          <a:endParaRPr lang="fr-FR"/>
        </a:p>
      </dgm:t>
    </dgm:pt>
    <dgm:pt modelId="{AC5A6514-F2BF-4C2F-8070-E50EEE8E9444}">
      <dgm:prSet phldrT="[Texte]"/>
      <dgm:spPr/>
      <dgm:t>
        <a:bodyPr/>
        <a:lstStyle/>
        <a:p>
          <a:r>
            <a:rPr lang="fr-FR" dirty="0"/>
            <a:t>Méthode</a:t>
          </a:r>
        </a:p>
      </dgm:t>
    </dgm:pt>
    <dgm:pt modelId="{93E82FF4-ECC7-4804-A842-5A3B4F83D04F}" type="parTrans" cxnId="{F3A5CE61-E8AC-4AA6-B8A6-7526BDD8FDD4}">
      <dgm:prSet/>
      <dgm:spPr/>
      <dgm:t>
        <a:bodyPr/>
        <a:lstStyle/>
        <a:p>
          <a:endParaRPr lang="fr-FR"/>
        </a:p>
      </dgm:t>
    </dgm:pt>
    <dgm:pt modelId="{5EF280AF-02AA-4A15-98DE-B83DCA6AC3DB}" type="sibTrans" cxnId="{F3A5CE61-E8AC-4AA6-B8A6-7526BDD8FDD4}">
      <dgm:prSet/>
      <dgm:spPr/>
      <dgm:t>
        <a:bodyPr/>
        <a:lstStyle/>
        <a:p>
          <a:endParaRPr lang="fr-FR"/>
        </a:p>
      </dgm:t>
    </dgm:pt>
    <dgm:pt modelId="{17EE42F3-ACB7-457A-8EB4-619AD25A7D09}">
      <dgm:prSet phldrT="[Texte]"/>
      <dgm:spPr/>
      <dgm:t>
        <a:bodyPr/>
        <a:lstStyle/>
        <a:p>
          <a:r>
            <a:rPr lang="fr-FR" b="1" dirty="0"/>
            <a:t>Résultats</a:t>
          </a:r>
        </a:p>
      </dgm:t>
    </dgm:pt>
    <dgm:pt modelId="{FC4F61D2-0B2F-4170-9B82-587A8DBDFA31}" type="parTrans" cxnId="{3E461A26-9A2A-496A-A7EB-BABF8FE10B6C}">
      <dgm:prSet/>
      <dgm:spPr/>
      <dgm:t>
        <a:bodyPr/>
        <a:lstStyle/>
        <a:p>
          <a:endParaRPr lang="fr-FR"/>
        </a:p>
      </dgm:t>
    </dgm:pt>
    <dgm:pt modelId="{682CB64A-4B9F-4A6F-8DBC-A4F909EBC935}" type="sibTrans" cxnId="{3E461A26-9A2A-496A-A7EB-BABF8FE10B6C}">
      <dgm:prSet/>
      <dgm:spPr/>
      <dgm:t>
        <a:bodyPr/>
        <a:lstStyle/>
        <a:p>
          <a:endParaRPr lang="fr-FR"/>
        </a:p>
      </dgm:t>
    </dgm:pt>
    <dgm:pt modelId="{67D6524B-075F-43E0-8BE9-F21CABD74768}">
      <dgm:prSet phldrT="[Texte]"/>
      <dgm:spPr/>
      <dgm:t>
        <a:bodyPr/>
        <a:lstStyle/>
        <a:p>
          <a:r>
            <a:rPr lang="fr-FR" dirty="0"/>
            <a:t>Discussion</a:t>
          </a:r>
        </a:p>
      </dgm:t>
    </dgm:pt>
    <dgm:pt modelId="{A4620C47-C94B-40B7-8BA9-B9CF3E1F0AAB}" type="parTrans" cxnId="{1D74A0B9-1155-4440-BAA4-22E88DFC5379}">
      <dgm:prSet/>
      <dgm:spPr/>
      <dgm:t>
        <a:bodyPr/>
        <a:lstStyle/>
        <a:p>
          <a:endParaRPr lang="fr-FR"/>
        </a:p>
      </dgm:t>
    </dgm:pt>
    <dgm:pt modelId="{9091B28D-2504-40FD-89D7-74F3A37387ED}" type="sibTrans" cxnId="{1D74A0B9-1155-4440-BAA4-22E88DFC5379}">
      <dgm:prSet/>
      <dgm:spPr/>
      <dgm:t>
        <a:bodyPr/>
        <a:lstStyle/>
        <a:p>
          <a:endParaRPr lang="fr-FR"/>
        </a:p>
      </dgm:t>
    </dgm:pt>
    <dgm:pt modelId="{E245BCCA-F3D1-4CEA-9E32-695D58C32646}">
      <dgm:prSet phldrT="[Texte]"/>
      <dgm:spPr/>
      <dgm:t>
        <a:bodyPr/>
        <a:lstStyle/>
        <a:p>
          <a:r>
            <a:rPr lang="fr-FR" dirty="0"/>
            <a:t>Conclusion</a:t>
          </a:r>
        </a:p>
      </dgm:t>
    </dgm:pt>
    <dgm:pt modelId="{F28FC883-915E-4FA9-B35A-9E174B108CE3}" type="parTrans" cxnId="{0B67CC17-0EE2-4DFD-AB1B-D7194A652138}">
      <dgm:prSet/>
      <dgm:spPr/>
      <dgm:t>
        <a:bodyPr/>
        <a:lstStyle/>
        <a:p>
          <a:endParaRPr lang="fr-FR"/>
        </a:p>
      </dgm:t>
    </dgm:pt>
    <dgm:pt modelId="{DA0869F5-10A3-490E-9002-4639F66EB5A6}" type="sibTrans" cxnId="{0B67CC17-0EE2-4DFD-AB1B-D7194A652138}">
      <dgm:prSet/>
      <dgm:spPr/>
      <dgm:t>
        <a:bodyPr/>
        <a:lstStyle/>
        <a:p>
          <a:endParaRPr lang="fr-FR"/>
        </a:p>
      </dgm:t>
    </dgm:pt>
    <dgm:pt modelId="{B6CEFA10-C909-4D33-B623-CBF1DF41368A}" type="pres">
      <dgm:prSet presAssocID="{7CE4A594-C67C-4917-9E2F-E9FDF41478FA}" presName="Name0" presStyleCnt="0">
        <dgm:presLayoutVars>
          <dgm:dir/>
          <dgm:animLvl val="lvl"/>
          <dgm:resizeHandles val="exact"/>
        </dgm:presLayoutVars>
      </dgm:prSet>
      <dgm:spPr/>
    </dgm:pt>
    <dgm:pt modelId="{4FA9575D-CE80-43AD-9F9B-92C911F47A0B}" type="pres">
      <dgm:prSet presAssocID="{093CDEB5-F7FB-45A1-AA60-F7ACC96E8814}" presName="parTxOnly" presStyleLbl="node1" presStyleIdx="0" presStyleCnt="5" custLinFactNeighborX="-1123" custLinFactNeighborY="-3307">
        <dgm:presLayoutVars>
          <dgm:chMax val="0"/>
          <dgm:chPref val="0"/>
          <dgm:bulletEnabled val="1"/>
        </dgm:presLayoutVars>
      </dgm:prSet>
      <dgm:spPr/>
    </dgm:pt>
    <dgm:pt modelId="{B8D08553-1368-47E3-A20F-583CA86E188E}" type="pres">
      <dgm:prSet presAssocID="{BB48671A-86FD-4E9D-812E-C4F5F01B5FFE}" presName="parTxOnlySpace" presStyleCnt="0"/>
      <dgm:spPr/>
    </dgm:pt>
    <dgm:pt modelId="{B17FE67C-F09E-4CEC-A221-A7D79ADF3BF5}" type="pres">
      <dgm:prSet presAssocID="{AC5A6514-F2BF-4C2F-8070-E50EEE8E944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0B63B88-45A9-4EF4-92E0-36159F38CAD1}" type="pres">
      <dgm:prSet presAssocID="{5EF280AF-02AA-4A15-98DE-B83DCA6AC3DB}" presName="parTxOnlySpace" presStyleCnt="0"/>
      <dgm:spPr/>
    </dgm:pt>
    <dgm:pt modelId="{4E45EE69-A776-41FE-ABCF-76105E782505}" type="pres">
      <dgm:prSet presAssocID="{17EE42F3-ACB7-457A-8EB4-619AD25A7D0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647E096-826D-493D-92EA-7FD9737BBE36}" type="pres">
      <dgm:prSet presAssocID="{682CB64A-4B9F-4A6F-8DBC-A4F909EBC935}" presName="parTxOnlySpace" presStyleCnt="0"/>
      <dgm:spPr/>
    </dgm:pt>
    <dgm:pt modelId="{D2F2BF4C-BA4A-489A-92A7-36FB1B33B5ED}" type="pres">
      <dgm:prSet presAssocID="{67D6524B-075F-43E0-8BE9-F21CABD74768}" presName="parTxOnly" presStyleLbl="node1" presStyleIdx="3" presStyleCnt="5" custLinFactNeighborY="3949">
        <dgm:presLayoutVars>
          <dgm:chMax val="0"/>
          <dgm:chPref val="0"/>
          <dgm:bulletEnabled val="1"/>
        </dgm:presLayoutVars>
      </dgm:prSet>
      <dgm:spPr/>
    </dgm:pt>
    <dgm:pt modelId="{B6681D66-302D-4C16-9BA9-394D7A2AD1EE}" type="pres">
      <dgm:prSet presAssocID="{9091B28D-2504-40FD-89D7-74F3A37387ED}" presName="parTxOnlySpace" presStyleCnt="0"/>
      <dgm:spPr/>
    </dgm:pt>
    <dgm:pt modelId="{D99C3BE0-44C5-41F7-B14F-495A31151056}" type="pres">
      <dgm:prSet presAssocID="{E245BCCA-F3D1-4CEA-9E32-695D58C3264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092060B-8703-4A2A-BF0C-8FAAF42A2528}" type="presOf" srcId="{67D6524B-075F-43E0-8BE9-F21CABD74768}" destId="{D2F2BF4C-BA4A-489A-92A7-36FB1B33B5ED}" srcOrd="0" destOrd="0" presId="urn:microsoft.com/office/officeart/2005/8/layout/chevron1"/>
    <dgm:cxn modelId="{48840212-0B83-4E2A-9F17-E9B136C9BA2A}" type="presOf" srcId="{17EE42F3-ACB7-457A-8EB4-619AD25A7D09}" destId="{4E45EE69-A776-41FE-ABCF-76105E782505}" srcOrd="0" destOrd="0" presId="urn:microsoft.com/office/officeart/2005/8/layout/chevron1"/>
    <dgm:cxn modelId="{0B67CC17-0EE2-4DFD-AB1B-D7194A652138}" srcId="{7CE4A594-C67C-4917-9E2F-E9FDF41478FA}" destId="{E245BCCA-F3D1-4CEA-9E32-695D58C32646}" srcOrd="4" destOrd="0" parTransId="{F28FC883-915E-4FA9-B35A-9E174B108CE3}" sibTransId="{DA0869F5-10A3-490E-9002-4639F66EB5A6}"/>
    <dgm:cxn modelId="{3E461A26-9A2A-496A-A7EB-BABF8FE10B6C}" srcId="{7CE4A594-C67C-4917-9E2F-E9FDF41478FA}" destId="{17EE42F3-ACB7-457A-8EB4-619AD25A7D09}" srcOrd="2" destOrd="0" parTransId="{FC4F61D2-0B2F-4170-9B82-587A8DBDFA31}" sibTransId="{682CB64A-4B9F-4A6F-8DBC-A4F909EBC935}"/>
    <dgm:cxn modelId="{11D8AB2E-EA31-4C77-BEE2-7D9DB6F27B38}" type="presOf" srcId="{AC5A6514-F2BF-4C2F-8070-E50EEE8E9444}" destId="{B17FE67C-F09E-4CEC-A221-A7D79ADF3BF5}" srcOrd="0" destOrd="0" presId="urn:microsoft.com/office/officeart/2005/8/layout/chevron1"/>
    <dgm:cxn modelId="{69388A37-E19E-4F91-BBB6-725339CAB820}" type="presOf" srcId="{7CE4A594-C67C-4917-9E2F-E9FDF41478FA}" destId="{B6CEFA10-C909-4D33-B623-CBF1DF41368A}" srcOrd="0" destOrd="0" presId="urn:microsoft.com/office/officeart/2005/8/layout/chevron1"/>
    <dgm:cxn modelId="{F3A5CE61-E8AC-4AA6-B8A6-7526BDD8FDD4}" srcId="{7CE4A594-C67C-4917-9E2F-E9FDF41478FA}" destId="{AC5A6514-F2BF-4C2F-8070-E50EEE8E9444}" srcOrd="1" destOrd="0" parTransId="{93E82FF4-ECC7-4804-A842-5A3B4F83D04F}" sibTransId="{5EF280AF-02AA-4A15-98DE-B83DCA6AC3DB}"/>
    <dgm:cxn modelId="{2CCE5C68-5655-4DB5-9B4E-6317E8830BDA}" srcId="{7CE4A594-C67C-4917-9E2F-E9FDF41478FA}" destId="{093CDEB5-F7FB-45A1-AA60-F7ACC96E8814}" srcOrd="0" destOrd="0" parTransId="{F83138A9-D635-4C3C-A0B6-FD621624D7D3}" sibTransId="{BB48671A-86FD-4E9D-812E-C4F5F01B5FFE}"/>
    <dgm:cxn modelId="{598BAF56-B9D4-430B-907F-F2E58E8B990B}" type="presOf" srcId="{093CDEB5-F7FB-45A1-AA60-F7ACC96E8814}" destId="{4FA9575D-CE80-43AD-9F9B-92C911F47A0B}" srcOrd="0" destOrd="0" presId="urn:microsoft.com/office/officeart/2005/8/layout/chevron1"/>
    <dgm:cxn modelId="{AC649B5A-1033-4EB4-9786-8235C5160739}" type="presOf" srcId="{E245BCCA-F3D1-4CEA-9E32-695D58C32646}" destId="{D99C3BE0-44C5-41F7-B14F-495A31151056}" srcOrd="0" destOrd="0" presId="urn:microsoft.com/office/officeart/2005/8/layout/chevron1"/>
    <dgm:cxn modelId="{1D74A0B9-1155-4440-BAA4-22E88DFC5379}" srcId="{7CE4A594-C67C-4917-9E2F-E9FDF41478FA}" destId="{67D6524B-075F-43E0-8BE9-F21CABD74768}" srcOrd="3" destOrd="0" parTransId="{A4620C47-C94B-40B7-8BA9-B9CF3E1F0AAB}" sibTransId="{9091B28D-2504-40FD-89D7-74F3A37387ED}"/>
    <dgm:cxn modelId="{2008D84C-4BCB-4405-B36F-E50BCBCF57F4}" type="presParOf" srcId="{B6CEFA10-C909-4D33-B623-CBF1DF41368A}" destId="{4FA9575D-CE80-43AD-9F9B-92C911F47A0B}" srcOrd="0" destOrd="0" presId="urn:microsoft.com/office/officeart/2005/8/layout/chevron1"/>
    <dgm:cxn modelId="{29A57270-8236-405E-895B-608705EA303F}" type="presParOf" srcId="{B6CEFA10-C909-4D33-B623-CBF1DF41368A}" destId="{B8D08553-1368-47E3-A20F-583CA86E188E}" srcOrd="1" destOrd="0" presId="urn:microsoft.com/office/officeart/2005/8/layout/chevron1"/>
    <dgm:cxn modelId="{BAD39CAC-9085-4DF9-966C-05C533CCE99E}" type="presParOf" srcId="{B6CEFA10-C909-4D33-B623-CBF1DF41368A}" destId="{B17FE67C-F09E-4CEC-A221-A7D79ADF3BF5}" srcOrd="2" destOrd="0" presId="urn:microsoft.com/office/officeart/2005/8/layout/chevron1"/>
    <dgm:cxn modelId="{0538F599-2A87-4892-A54E-8C8102B27E8A}" type="presParOf" srcId="{B6CEFA10-C909-4D33-B623-CBF1DF41368A}" destId="{40B63B88-45A9-4EF4-92E0-36159F38CAD1}" srcOrd="3" destOrd="0" presId="urn:microsoft.com/office/officeart/2005/8/layout/chevron1"/>
    <dgm:cxn modelId="{5C39771E-BB2C-42DC-9739-F3AE0FA577CF}" type="presParOf" srcId="{B6CEFA10-C909-4D33-B623-CBF1DF41368A}" destId="{4E45EE69-A776-41FE-ABCF-76105E782505}" srcOrd="4" destOrd="0" presId="urn:microsoft.com/office/officeart/2005/8/layout/chevron1"/>
    <dgm:cxn modelId="{F3886A10-57DA-48DC-A987-2427E16B27D8}" type="presParOf" srcId="{B6CEFA10-C909-4D33-B623-CBF1DF41368A}" destId="{F647E096-826D-493D-92EA-7FD9737BBE36}" srcOrd="5" destOrd="0" presId="urn:microsoft.com/office/officeart/2005/8/layout/chevron1"/>
    <dgm:cxn modelId="{01545F6D-6DA4-4AE2-914C-96F97DA3F179}" type="presParOf" srcId="{B6CEFA10-C909-4D33-B623-CBF1DF41368A}" destId="{D2F2BF4C-BA4A-489A-92A7-36FB1B33B5ED}" srcOrd="6" destOrd="0" presId="urn:microsoft.com/office/officeart/2005/8/layout/chevron1"/>
    <dgm:cxn modelId="{D4573F0C-2808-45F1-A955-6D4872C1E931}" type="presParOf" srcId="{B6CEFA10-C909-4D33-B623-CBF1DF41368A}" destId="{B6681D66-302D-4C16-9BA9-394D7A2AD1EE}" srcOrd="7" destOrd="0" presId="urn:microsoft.com/office/officeart/2005/8/layout/chevron1"/>
    <dgm:cxn modelId="{4525AA93-EA91-4FF2-B46F-C874F5630B51}" type="presParOf" srcId="{B6CEFA10-C909-4D33-B623-CBF1DF41368A}" destId="{D99C3BE0-44C5-41F7-B14F-495A3115105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4A594-C67C-4917-9E2F-E9FDF41478FA}" type="doc">
      <dgm:prSet loTypeId="urn:microsoft.com/office/officeart/2005/8/layout/chevron1" loCatId="process" qsTypeId="urn:microsoft.com/office/officeart/2005/8/quickstyle/simple3" qsCatId="simple" csTypeId="urn:microsoft.com/office/officeart/2005/8/colors/accent1_3" csCatId="accent1" phldr="1"/>
      <dgm:spPr/>
    </dgm:pt>
    <dgm:pt modelId="{093CDEB5-F7FB-45A1-AA60-F7ACC96E8814}">
      <dgm:prSet phldrT="[Texte]" custT="1"/>
      <dgm:spPr/>
      <dgm:t>
        <a:bodyPr/>
        <a:lstStyle/>
        <a:p>
          <a:r>
            <a:rPr lang="fr-FR" sz="2000" b="0" dirty="0"/>
            <a:t>Introduction</a:t>
          </a:r>
          <a:endParaRPr lang="fr-FR" sz="2100" b="0" dirty="0"/>
        </a:p>
      </dgm:t>
    </dgm:pt>
    <dgm:pt modelId="{F83138A9-D635-4C3C-A0B6-FD621624D7D3}" type="parTrans" cxnId="{2CCE5C68-5655-4DB5-9B4E-6317E8830BDA}">
      <dgm:prSet/>
      <dgm:spPr/>
      <dgm:t>
        <a:bodyPr/>
        <a:lstStyle/>
        <a:p>
          <a:endParaRPr lang="fr-FR"/>
        </a:p>
      </dgm:t>
    </dgm:pt>
    <dgm:pt modelId="{BB48671A-86FD-4E9D-812E-C4F5F01B5FFE}" type="sibTrans" cxnId="{2CCE5C68-5655-4DB5-9B4E-6317E8830BDA}">
      <dgm:prSet/>
      <dgm:spPr/>
      <dgm:t>
        <a:bodyPr/>
        <a:lstStyle/>
        <a:p>
          <a:endParaRPr lang="fr-FR"/>
        </a:p>
      </dgm:t>
    </dgm:pt>
    <dgm:pt modelId="{AC5A6514-F2BF-4C2F-8070-E50EEE8E9444}">
      <dgm:prSet phldrT="[Texte]"/>
      <dgm:spPr/>
      <dgm:t>
        <a:bodyPr/>
        <a:lstStyle/>
        <a:p>
          <a:r>
            <a:rPr lang="fr-FR" dirty="0"/>
            <a:t>Méthode</a:t>
          </a:r>
        </a:p>
      </dgm:t>
    </dgm:pt>
    <dgm:pt modelId="{93E82FF4-ECC7-4804-A842-5A3B4F83D04F}" type="parTrans" cxnId="{F3A5CE61-E8AC-4AA6-B8A6-7526BDD8FDD4}">
      <dgm:prSet/>
      <dgm:spPr/>
      <dgm:t>
        <a:bodyPr/>
        <a:lstStyle/>
        <a:p>
          <a:endParaRPr lang="fr-FR"/>
        </a:p>
      </dgm:t>
    </dgm:pt>
    <dgm:pt modelId="{5EF280AF-02AA-4A15-98DE-B83DCA6AC3DB}" type="sibTrans" cxnId="{F3A5CE61-E8AC-4AA6-B8A6-7526BDD8FDD4}">
      <dgm:prSet/>
      <dgm:spPr/>
      <dgm:t>
        <a:bodyPr/>
        <a:lstStyle/>
        <a:p>
          <a:endParaRPr lang="fr-FR"/>
        </a:p>
      </dgm:t>
    </dgm:pt>
    <dgm:pt modelId="{17EE42F3-ACB7-457A-8EB4-619AD25A7D09}">
      <dgm:prSet phldrT="[Texte]"/>
      <dgm:spPr/>
      <dgm:t>
        <a:bodyPr/>
        <a:lstStyle/>
        <a:p>
          <a:r>
            <a:rPr lang="fr-FR" dirty="0"/>
            <a:t>Résultats</a:t>
          </a:r>
        </a:p>
      </dgm:t>
    </dgm:pt>
    <dgm:pt modelId="{FC4F61D2-0B2F-4170-9B82-587A8DBDFA31}" type="parTrans" cxnId="{3E461A26-9A2A-496A-A7EB-BABF8FE10B6C}">
      <dgm:prSet/>
      <dgm:spPr/>
      <dgm:t>
        <a:bodyPr/>
        <a:lstStyle/>
        <a:p>
          <a:endParaRPr lang="fr-FR"/>
        </a:p>
      </dgm:t>
    </dgm:pt>
    <dgm:pt modelId="{682CB64A-4B9F-4A6F-8DBC-A4F909EBC935}" type="sibTrans" cxnId="{3E461A26-9A2A-496A-A7EB-BABF8FE10B6C}">
      <dgm:prSet/>
      <dgm:spPr/>
      <dgm:t>
        <a:bodyPr/>
        <a:lstStyle/>
        <a:p>
          <a:endParaRPr lang="fr-FR"/>
        </a:p>
      </dgm:t>
    </dgm:pt>
    <dgm:pt modelId="{67D6524B-075F-43E0-8BE9-F21CABD74768}">
      <dgm:prSet phldrT="[Texte]"/>
      <dgm:spPr/>
      <dgm:t>
        <a:bodyPr/>
        <a:lstStyle/>
        <a:p>
          <a:r>
            <a:rPr lang="fr-FR" b="1" dirty="0"/>
            <a:t>Discussion</a:t>
          </a:r>
        </a:p>
      </dgm:t>
    </dgm:pt>
    <dgm:pt modelId="{A4620C47-C94B-40B7-8BA9-B9CF3E1F0AAB}" type="parTrans" cxnId="{1D74A0B9-1155-4440-BAA4-22E88DFC5379}">
      <dgm:prSet/>
      <dgm:spPr/>
      <dgm:t>
        <a:bodyPr/>
        <a:lstStyle/>
        <a:p>
          <a:endParaRPr lang="fr-FR"/>
        </a:p>
      </dgm:t>
    </dgm:pt>
    <dgm:pt modelId="{9091B28D-2504-40FD-89D7-74F3A37387ED}" type="sibTrans" cxnId="{1D74A0B9-1155-4440-BAA4-22E88DFC5379}">
      <dgm:prSet/>
      <dgm:spPr/>
      <dgm:t>
        <a:bodyPr/>
        <a:lstStyle/>
        <a:p>
          <a:endParaRPr lang="fr-FR"/>
        </a:p>
      </dgm:t>
    </dgm:pt>
    <dgm:pt modelId="{E245BCCA-F3D1-4CEA-9E32-695D58C32646}">
      <dgm:prSet phldrT="[Texte]"/>
      <dgm:spPr/>
      <dgm:t>
        <a:bodyPr/>
        <a:lstStyle/>
        <a:p>
          <a:r>
            <a:rPr lang="fr-FR" dirty="0"/>
            <a:t>Conclusion</a:t>
          </a:r>
        </a:p>
      </dgm:t>
    </dgm:pt>
    <dgm:pt modelId="{F28FC883-915E-4FA9-B35A-9E174B108CE3}" type="parTrans" cxnId="{0B67CC17-0EE2-4DFD-AB1B-D7194A652138}">
      <dgm:prSet/>
      <dgm:spPr/>
      <dgm:t>
        <a:bodyPr/>
        <a:lstStyle/>
        <a:p>
          <a:endParaRPr lang="fr-FR"/>
        </a:p>
      </dgm:t>
    </dgm:pt>
    <dgm:pt modelId="{DA0869F5-10A3-490E-9002-4639F66EB5A6}" type="sibTrans" cxnId="{0B67CC17-0EE2-4DFD-AB1B-D7194A652138}">
      <dgm:prSet/>
      <dgm:spPr/>
      <dgm:t>
        <a:bodyPr/>
        <a:lstStyle/>
        <a:p>
          <a:endParaRPr lang="fr-FR"/>
        </a:p>
      </dgm:t>
    </dgm:pt>
    <dgm:pt modelId="{B6CEFA10-C909-4D33-B623-CBF1DF41368A}" type="pres">
      <dgm:prSet presAssocID="{7CE4A594-C67C-4917-9E2F-E9FDF41478FA}" presName="Name0" presStyleCnt="0">
        <dgm:presLayoutVars>
          <dgm:dir/>
          <dgm:animLvl val="lvl"/>
          <dgm:resizeHandles val="exact"/>
        </dgm:presLayoutVars>
      </dgm:prSet>
      <dgm:spPr/>
    </dgm:pt>
    <dgm:pt modelId="{4FA9575D-CE80-43AD-9F9B-92C911F47A0B}" type="pres">
      <dgm:prSet presAssocID="{093CDEB5-F7FB-45A1-AA60-F7ACC96E8814}" presName="parTxOnly" presStyleLbl="node1" presStyleIdx="0" presStyleCnt="5" custLinFactNeighborX="-1123" custLinFactNeighborY="3949">
        <dgm:presLayoutVars>
          <dgm:chMax val="0"/>
          <dgm:chPref val="0"/>
          <dgm:bulletEnabled val="1"/>
        </dgm:presLayoutVars>
      </dgm:prSet>
      <dgm:spPr/>
    </dgm:pt>
    <dgm:pt modelId="{B8D08553-1368-47E3-A20F-583CA86E188E}" type="pres">
      <dgm:prSet presAssocID="{BB48671A-86FD-4E9D-812E-C4F5F01B5FFE}" presName="parTxOnlySpace" presStyleCnt="0"/>
      <dgm:spPr/>
    </dgm:pt>
    <dgm:pt modelId="{B17FE67C-F09E-4CEC-A221-A7D79ADF3BF5}" type="pres">
      <dgm:prSet presAssocID="{AC5A6514-F2BF-4C2F-8070-E50EEE8E944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0B63B88-45A9-4EF4-92E0-36159F38CAD1}" type="pres">
      <dgm:prSet presAssocID="{5EF280AF-02AA-4A15-98DE-B83DCA6AC3DB}" presName="parTxOnlySpace" presStyleCnt="0"/>
      <dgm:spPr/>
    </dgm:pt>
    <dgm:pt modelId="{4E45EE69-A776-41FE-ABCF-76105E782505}" type="pres">
      <dgm:prSet presAssocID="{17EE42F3-ACB7-457A-8EB4-619AD25A7D0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647E096-826D-493D-92EA-7FD9737BBE36}" type="pres">
      <dgm:prSet presAssocID="{682CB64A-4B9F-4A6F-8DBC-A4F909EBC935}" presName="parTxOnlySpace" presStyleCnt="0"/>
      <dgm:spPr/>
    </dgm:pt>
    <dgm:pt modelId="{D2F2BF4C-BA4A-489A-92A7-36FB1B33B5ED}" type="pres">
      <dgm:prSet presAssocID="{67D6524B-075F-43E0-8BE9-F21CABD74768}" presName="parTxOnly" presStyleLbl="node1" presStyleIdx="3" presStyleCnt="5" custLinFactNeighborY="3949">
        <dgm:presLayoutVars>
          <dgm:chMax val="0"/>
          <dgm:chPref val="0"/>
          <dgm:bulletEnabled val="1"/>
        </dgm:presLayoutVars>
      </dgm:prSet>
      <dgm:spPr/>
    </dgm:pt>
    <dgm:pt modelId="{B6681D66-302D-4C16-9BA9-394D7A2AD1EE}" type="pres">
      <dgm:prSet presAssocID="{9091B28D-2504-40FD-89D7-74F3A37387ED}" presName="parTxOnlySpace" presStyleCnt="0"/>
      <dgm:spPr/>
    </dgm:pt>
    <dgm:pt modelId="{D99C3BE0-44C5-41F7-B14F-495A31151056}" type="pres">
      <dgm:prSet presAssocID="{E245BCCA-F3D1-4CEA-9E32-695D58C3264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092060B-8703-4A2A-BF0C-8FAAF42A2528}" type="presOf" srcId="{67D6524B-075F-43E0-8BE9-F21CABD74768}" destId="{D2F2BF4C-BA4A-489A-92A7-36FB1B33B5ED}" srcOrd="0" destOrd="0" presId="urn:microsoft.com/office/officeart/2005/8/layout/chevron1"/>
    <dgm:cxn modelId="{48840212-0B83-4E2A-9F17-E9B136C9BA2A}" type="presOf" srcId="{17EE42F3-ACB7-457A-8EB4-619AD25A7D09}" destId="{4E45EE69-A776-41FE-ABCF-76105E782505}" srcOrd="0" destOrd="0" presId="urn:microsoft.com/office/officeart/2005/8/layout/chevron1"/>
    <dgm:cxn modelId="{0B67CC17-0EE2-4DFD-AB1B-D7194A652138}" srcId="{7CE4A594-C67C-4917-9E2F-E9FDF41478FA}" destId="{E245BCCA-F3D1-4CEA-9E32-695D58C32646}" srcOrd="4" destOrd="0" parTransId="{F28FC883-915E-4FA9-B35A-9E174B108CE3}" sibTransId="{DA0869F5-10A3-490E-9002-4639F66EB5A6}"/>
    <dgm:cxn modelId="{3E461A26-9A2A-496A-A7EB-BABF8FE10B6C}" srcId="{7CE4A594-C67C-4917-9E2F-E9FDF41478FA}" destId="{17EE42F3-ACB7-457A-8EB4-619AD25A7D09}" srcOrd="2" destOrd="0" parTransId="{FC4F61D2-0B2F-4170-9B82-587A8DBDFA31}" sibTransId="{682CB64A-4B9F-4A6F-8DBC-A4F909EBC935}"/>
    <dgm:cxn modelId="{11D8AB2E-EA31-4C77-BEE2-7D9DB6F27B38}" type="presOf" srcId="{AC5A6514-F2BF-4C2F-8070-E50EEE8E9444}" destId="{B17FE67C-F09E-4CEC-A221-A7D79ADF3BF5}" srcOrd="0" destOrd="0" presId="urn:microsoft.com/office/officeart/2005/8/layout/chevron1"/>
    <dgm:cxn modelId="{69388A37-E19E-4F91-BBB6-725339CAB820}" type="presOf" srcId="{7CE4A594-C67C-4917-9E2F-E9FDF41478FA}" destId="{B6CEFA10-C909-4D33-B623-CBF1DF41368A}" srcOrd="0" destOrd="0" presId="urn:microsoft.com/office/officeart/2005/8/layout/chevron1"/>
    <dgm:cxn modelId="{F3A5CE61-E8AC-4AA6-B8A6-7526BDD8FDD4}" srcId="{7CE4A594-C67C-4917-9E2F-E9FDF41478FA}" destId="{AC5A6514-F2BF-4C2F-8070-E50EEE8E9444}" srcOrd="1" destOrd="0" parTransId="{93E82FF4-ECC7-4804-A842-5A3B4F83D04F}" sibTransId="{5EF280AF-02AA-4A15-98DE-B83DCA6AC3DB}"/>
    <dgm:cxn modelId="{2CCE5C68-5655-4DB5-9B4E-6317E8830BDA}" srcId="{7CE4A594-C67C-4917-9E2F-E9FDF41478FA}" destId="{093CDEB5-F7FB-45A1-AA60-F7ACC96E8814}" srcOrd="0" destOrd="0" parTransId="{F83138A9-D635-4C3C-A0B6-FD621624D7D3}" sibTransId="{BB48671A-86FD-4E9D-812E-C4F5F01B5FFE}"/>
    <dgm:cxn modelId="{598BAF56-B9D4-430B-907F-F2E58E8B990B}" type="presOf" srcId="{093CDEB5-F7FB-45A1-AA60-F7ACC96E8814}" destId="{4FA9575D-CE80-43AD-9F9B-92C911F47A0B}" srcOrd="0" destOrd="0" presId="urn:microsoft.com/office/officeart/2005/8/layout/chevron1"/>
    <dgm:cxn modelId="{AC649B5A-1033-4EB4-9786-8235C5160739}" type="presOf" srcId="{E245BCCA-F3D1-4CEA-9E32-695D58C32646}" destId="{D99C3BE0-44C5-41F7-B14F-495A31151056}" srcOrd="0" destOrd="0" presId="urn:microsoft.com/office/officeart/2005/8/layout/chevron1"/>
    <dgm:cxn modelId="{1D74A0B9-1155-4440-BAA4-22E88DFC5379}" srcId="{7CE4A594-C67C-4917-9E2F-E9FDF41478FA}" destId="{67D6524B-075F-43E0-8BE9-F21CABD74768}" srcOrd="3" destOrd="0" parTransId="{A4620C47-C94B-40B7-8BA9-B9CF3E1F0AAB}" sibTransId="{9091B28D-2504-40FD-89D7-74F3A37387ED}"/>
    <dgm:cxn modelId="{2008D84C-4BCB-4405-B36F-E50BCBCF57F4}" type="presParOf" srcId="{B6CEFA10-C909-4D33-B623-CBF1DF41368A}" destId="{4FA9575D-CE80-43AD-9F9B-92C911F47A0B}" srcOrd="0" destOrd="0" presId="urn:microsoft.com/office/officeart/2005/8/layout/chevron1"/>
    <dgm:cxn modelId="{29A57270-8236-405E-895B-608705EA303F}" type="presParOf" srcId="{B6CEFA10-C909-4D33-B623-CBF1DF41368A}" destId="{B8D08553-1368-47E3-A20F-583CA86E188E}" srcOrd="1" destOrd="0" presId="urn:microsoft.com/office/officeart/2005/8/layout/chevron1"/>
    <dgm:cxn modelId="{BAD39CAC-9085-4DF9-966C-05C533CCE99E}" type="presParOf" srcId="{B6CEFA10-C909-4D33-B623-CBF1DF41368A}" destId="{B17FE67C-F09E-4CEC-A221-A7D79ADF3BF5}" srcOrd="2" destOrd="0" presId="urn:microsoft.com/office/officeart/2005/8/layout/chevron1"/>
    <dgm:cxn modelId="{0538F599-2A87-4892-A54E-8C8102B27E8A}" type="presParOf" srcId="{B6CEFA10-C909-4D33-B623-CBF1DF41368A}" destId="{40B63B88-45A9-4EF4-92E0-36159F38CAD1}" srcOrd="3" destOrd="0" presId="urn:microsoft.com/office/officeart/2005/8/layout/chevron1"/>
    <dgm:cxn modelId="{5C39771E-BB2C-42DC-9739-F3AE0FA577CF}" type="presParOf" srcId="{B6CEFA10-C909-4D33-B623-CBF1DF41368A}" destId="{4E45EE69-A776-41FE-ABCF-76105E782505}" srcOrd="4" destOrd="0" presId="urn:microsoft.com/office/officeart/2005/8/layout/chevron1"/>
    <dgm:cxn modelId="{F3886A10-57DA-48DC-A987-2427E16B27D8}" type="presParOf" srcId="{B6CEFA10-C909-4D33-B623-CBF1DF41368A}" destId="{F647E096-826D-493D-92EA-7FD9737BBE36}" srcOrd="5" destOrd="0" presId="urn:microsoft.com/office/officeart/2005/8/layout/chevron1"/>
    <dgm:cxn modelId="{01545F6D-6DA4-4AE2-914C-96F97DA3F179}" type="presParOf" srcId="{B6CEFA10-C909-4D33-B623-CBF1DF41368A}" destId="{D2F2BF4C-BA4A-489A-92A7-36FB1B33B5ED}" srcOrd="6" destOrd="0" presId="urn:microsoft.com/office/officeart/2005/8/layout/chevron1"/>
    <dgm:cxn modelId="{D4573F0C-2808-45F1-A955-6D4872C1E931}" type="presParOf" srcId="{B6CEFA10-C909-4D33-B623-CBF1DF41368A}" destId="{B6681D66-302D-4C16-9BA9-394D7A2AD1EE}" srcOrd="7" destOrd="0" presId="urn:microsoft.com/office/officeart/2005/8/layout/chevron1"/>
    <dgm:cxn modelId="{4525AA93-EA91-4FF2-B46F-C874F5630B51}" type="presParOf" srcId="{B6CEFA10-C909-4D33-B623-CBF1DF41368A}" destId="{D99C3BE0-44C5-41F7-B14F-495A3115105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E4A594-C67C-4917-9E2F-E9FDF41478FA}" type="doc">
      <dgm:prSet loTypeId="urn:microsoft.com/office/officeart/2005/8/layout/chevron1" loCatId="process" qsTypeId="urn:microsoft.com/office/officeart/2005/8/quickstyle/simple3" qsCatId="simple" csTypeId="urn:microsoft.com/office/officeart/2005/8/colors/accent1_3" csCatId="accent1" phldr="1"/>
      <dgm:spPr/>
    </dgm:pt>
    <dgm:pt modelId="{093CDEB5-F7FB-45A1-AA60-F7ACC96E8814}">
      <dgm:prSet phldrT="[Texte]" custT="1"/>
      <dgm:spPr/>
      <dgm:t>
        <a:bodyPr/>
        <a:lstStyle/>
        <a:p>
          <a:r>
            <a:rPr lang="fr-FR" sz="2000" b="0" dirty="0"/>
            <a:t>Introduction</a:t>
          </a:r>
          <a:endParaRPr lang="fr-FR" sz="2100" b="0" dirty="0"/>
        </a:p>
      </dgm:t>
    </dgm:pt>
    <dgm:pt modelId="{F83138A9-D635-4C3C-A0B6-FD621624D7D3}" type="parTrans" cxnId="{2CCE5C68-5655-4DB5-9B4E-6317E8830BDA}">
      <dgm:prSet/>
      <dgm:spPr/>
      <dgm:t>
        <a:bodyPr/>
        <a:lstStyle/>
        <a:p>
          <a:endParaRPr lang="fr-FR"/>
        </a:p>
      </dgm:t>
    </dgm:pt>
    <dgm:pt modelId="{BB48671A-86FD-4E9D-812E-C4F5F01B5FFE}" type="sibTrans" cxnId="{2CCE5C68-5655-4DB5-9B4E-6317E8830BDA}">
      <dgm:prSet/>
      <dgm:spPr/>
      <dgm:t>
        <a:bodyPr/>
        <a:lstStyle/>
        <a:p>
          <a:endParaRPr lang="fr-FR"/>
        </a:p>
      </dgm:t>
    </dgm:pt>
    <dgm:pt modelId="{AC5A6514-F2BF-4C2F-8070-E50EEE8E9444}">
      <dgm:prSet phldrT="[Texte]"/>
      <dgm:spPr/>
      <dgm:t>
        <a:bodyPr/>
        <a:lstStyle/>
        <a:p>
          <a:r>
            <a:rPr lang="fr-FR" dirty="0"/>
            <a:t>Méthode</a:t>
          </a:r>
        </a:p>
      </dgm:t>
    </dgm:pt>
    <dgm:pt modelId="{93E82FF4-ECC7-4804-A842-5A3B4F83D04F}" type="parTrans" cxnId="{F3A5CE61-E8AC-4AA6-B8A6-7526BDD8FDD4}">
      <dgm:prSet/>
      <dgm:spPr/>
      <dgm:t>
        <a:bodyPr/>
        <a:lstStyle/>
        <a:p>
          <a:endParaRPr lang="fr-FR"/>
        </a:p>
      </dgm:t>
    </dgm:pt>
    <dgm:pt modelId="{5EF280AF-02AA-4A15-98DE-B83DCA6AC3DB}" type="sibTrans" cxnId="{F3A5CE61-E8AC-4AA6-B8A6-7526BDD8FDD4}">
      <dgm:prSet/>
      <dgm:spPr/>
      <dgm:t>
        <a:bodyPr/>
        <a:lstStyle/>
        <a:p>
          <a:endParaRPr lang="fr-FR"/>
        </a:p>
      </dgm:t>
    </dgm:pt>
    <dgm:pt modelId="{17EE42F3-ACB7-457A-8EB4-619AD25A7D09}">
      <dgm:prSet phldrT="[Texte]"/>
      <dgm:spPr/>
      <dgm:t>
        <a:bodyPr/>
        <a:lstStyle/>
        <a:p>
          <a:r>
            <a:rPr lang="fr-FR" dirty="0"/>
            <a:t>Résultats</a:t>
          </a:r>
        </a:p>
      </dgm:t>
    </dgm:pt>
    <dgm:pt modelId="{FC4F61D2-0B2F-4170-9B82-587A8DBDFA31}" type="parTrans" cxnId="{3E461A26-9A2A-496A-A7EB-BABF8FE10B6C}">
      <dgm:prSet/>
      <dgm:spPr/>
      <dgm:t>
        <a:bodyPr/>
        <a:lstStyle/>
        <a:p>
          <a:endParaRPr lang="fr-FR"/>
        </a:p>
      </dgm:t>
    </dgm:pt>
    <dgm:pt modelId="{682CB64A-4B9F-4A6F-8DBC-A4F909EBC935}" type="sibTrans" cxnId="{3E461A26-9A2A-496A-A7EB-BABF8FE10B6C}">
      <dgm:prSet/>
      <dgm:spPr/>
      <dgm:t>
        <a:bodyPr/>
        <a:lstStyle/>
        <a:p>
          <a:endParaRPr lang="fr-FR"/>
        </a:p>
      </dgm:t>
    </dgm:pt>
    <dgm:pt modelId="{67D6524B-075F-43E0-8BE9-F21CABD74768}">
      <dgm:prSet phldrT="[Texte]"/>
      <dgm:spPr/>
      <dgm:t>
        <a:bodyPr/>
        <a:lstStyle/>
        <a:p>
          <a:r>
            <a:rPr lang="fr-FR" dirty="0"/>
            <a:t>Discussion</a:t>
          </a:r>
        </a:p>
      </dgm:t>
    </dgm:pt>
    <dgm:pt modelId="{A4620C47-C94B-40B7-8BA9-B9CF3E1F0AAB}" type="parTrans" cxnId="{1D74A0B9-1155-4440-BAA4-22E88DFC5379}">
      <dgm:prSet/>
      <dgm:spPr/>
      <dgm:t>
        <a:bodyPr/>
        <a:lstStyle/>
        <a:p>
          <a:endParaRPr lang="fr-FR"/>
        </a:p>
      </dgm:t>
    </dgm:pt>
    <dgm:pt modelId="{9091B28D-2504-40FD-89D7-74F3A37387ED}" type="sibTrans" cxnId="{1D74A0B9-1155-4440-BAA4-22E88DFC5379}">
      <dgm:prSet/>
      <dgm:spPr/>
      <dgm:t>
        <a:bodyPr/>
        <a:lstStyle/>
        <a:p>
          <a:endParaRPr lang="fr-FR"/>
        </a:p>
      </dgm:t>
    </dgm:pt>
    <dgm:pt modelId="{E245BCCA-F3D1-4CEA-9E32-695D58C32646}">
      <dgm:prSet phldrT="[Texte]"/>
      <dgm:spPr/>
      <dgm:t>
        <a:bodyPr/>
        <a:lstStyle/>
        <a:p>
          <a:r>
            <a:rPr lang="fr-FR" b="1" dirty="0"/>
            <a:t>Conclusion</a:t>
          </a:r>
        </a:p>
      </dgm:t>
    </dgm:pt>
    <dgm:pt modelId="{F28FC883-915E-4FA9-B35A-9E174B108CE3}" type="parTrans" cxnId="{0B67CC17-0EE2-4DFD-AB1B-D7194A652138}">
      <dgm:prSet/>
      <dgm:spPr/>
      <dgm:t>
        <a:bodyPr/>
        <a:lstStyle/>
        <a:p>
          <a:endParaRPr lang="fr-FR"/>
        </a:p>
      </dgm:t>
    </dgm:pt>
    <dgm:pt modelId="{DA0869F5-10A3-490E-9002-4639F66EB5A6}" type="sibTrans" cxnId="{0B67CC17-0EE2-4DFD-AB1B-D7194A652138}">
      <dgm:prSet/>
      <dgm:spPr/>
      <dgm:t>
        <a:bodyPr/>
        <a:lstStyle/>
        <a:p>
          <a:endParaRPr lang="fr-FR"/>
        </a:p>
      </dgm:t>
    </dgm:pt>
    <dgm:pt modelId="{B6CEFA10-C909-4D33-B623-CBF1DF41368A}" type="pres">
      <dgm:prSet presAssocID="{7CE4A594-C67C-4917-9E2F-E9FDF41478FA}" presName="Name0" presStyleCnt="0">
        <dgm:presLayoutVars>
          <dgm:dir/>
          <dgm:animLvl val="lvl"/>
          <dgm:resizeHandles val="exact"/>
        </dgm:presLayoutVars>
      </dgm:prSet>
      <dgm:spPr/>
    </dgm:pt>
    <dgm:pt modelId="{4FA9575D-CE80-43AD-9F9B-92C911F47A0B}" type="pres">
      <dgm:prSet presAssocID="{093CDEB5-F7FB-45A1-AA60-F7ACC96E8814}" presName="parTxOnly" presStyleLbl="node1" presStyleIdx="0" presStyleCnt="5" custLinFactNeighborX="-1123" custLinFactNeighborY="3949">
        <dgm:presLayoutVars>
          <dgm:chMax val="0"/>
          <dgm:chPref val="0"/>
          <dgm:bulletEnabled val="1"/>
        </dgm:presLayoutVars>
      </dgm:prSet>
      <dgm:spPr/>
    </dgm:pt>
    <dgm:pt modelId="{B8D08553-1368-47E3-A20F-583CA86E188E}" type="pres">
      <dgm:prSet presAssocID="{BB48671A-86FD-4E9D-812E-C4F5F01B5FFE}" presName="parTxOnlySpace" presStyleCnt="0"/>
      <dgm:spPr/>
    </dgm:pt>
    <dgm:pt modelId="{B17FE67C-F09E-4CEC-A221-A7D79ADF3BF5}" type="pres">
      <dgm:prSet presAssocID="{AC5A6514-F2BF-4C2F-8070-E50EEE8E944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0B63B88-45A9-4EF4-92E0-36159F38CAD1}" type="pres">
      <dgm:prSet presAssocID="{5EF280AF-02AA-4A15-98DE-B83DCA6AC3DB}" presName="parTxOnlySpace" presStyleCnt="0"/>
      <dgm:spPr/>
    </dgm:pt>
    <dgm:pt modelId="{4E45EE69-A776-41FE-ABCF-76105E782505}" type="pres">
      <dgm:prSet presAssocID="{17EE42F3-ACB7-457A-8EB4-619AD25A7D0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647E096-826D-493D-92EA-7FD9737BBE36}" type="pres">
      <dgm:prSet presAssocID="{682CB64A-4B9F-4A6F-8DBC-A4F909EBC935}" presName="parTxOnlySpace" presStyleCnt="0"/>
      <dgm:spPr/>
    </dgm:pt>
    <dgm:pt modelId="{D2F2BF4C-BA4A-489A-92A7-36FB1B33B5ED}" type="pres">
      <dgm:prSet presAssocID="{67D6524B-075F-43E0-8BE9-F21CABD74768}" presName="parTxOnly" presStyleLbl="node1" presStyleIdx="3" presStyleCnt="5" custLinFactNeighborY="4127">
        <dgm:presLayoutVars>
          <dgm:chMax val="0"/>
          <dgm:chPref val="0"/>
          <dgm:bulletEnabled val="1"/>
        </dgm:presLayoutVars>
      </dgm:prSet>
      <dgm:spPr/>
    </dgm:pt>
    <dgm:pt modelId="{B6681D66-302D-4C16-9BA9-394D7A2AD1EE}" type="pres">
      <dgm:prSet presAssocID="{9091B28D-2504-40FD-89D7-74F3A37387ED}" presName="parTxOnlySpace" presStyleCnt="0"/>
      <dgm:spPr/>
    </dgm:pt>
    <dgm:pt modelId="{D99C3BE0-44C5-41F7-B14F-495A31151056}" type="pres">
      <dgm:prSet presAssocID="{E245BCCA-F3D1-4CEA-9E32-695D58C3264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092060B-8703-4A2A-BF0C-8FAAF42A2528}" type="presOf" srcId="{67D6524B-075F-43E0-8BE9-F21CABD74768}" destId="{D2F2BF4C-BA4A-489A-92A7-36FB1B33B5ED}" srcOrd="0" destOrd="0" presId="urn:microsoft.com/office/officeart/2005/8/layout/chevron1"/>
    <dgm:cxn modelId="{48840212-0B83-4E2A-9F17-E9B136C9BA2A}" type="presOf" srcId="{17EE42F3-ACB7-457A-8EB4-619AD25A7D09}" destId="{4E45EE69-A776-41FE-ABCF-76105E782505}" srcOrd="0" destOrd="0" presId="urn:microsoft.com/office/officeart/2005/8/layout/chevron1"/>
    <dgm:cxn modelId="{0B67CC17-0EE2-4DFD-AB1B-D7194A652138}" srcId="{7CE4A594-C67C-4917-9E2F-E9FDF41478FA}" destId="{E245BCCA-F3D1-4CEA-9E32-695D58C32646}" srcOrd="4" destOrd="0" parTransId="{F28FC883-915E-4FA9-B35A-9E174B108CE3}" sibTransId="{DA0869F5-10A3-490E-9002-4639F66EB5A6}"/>
    <dgm:cxn modelId="{3E461A26-9A2A-496A-A7EB-BABF8FE10B6C}" srcId="{7CE4A594-C67C-4917-9E2F-E9FDF41478FA}" destId="{17EE42F3-ACB7-457A-8EB4-619AD25A7D09}" srcOrd="2" destOrd="0" parTransId="{FC4F61D2-0B2F-4170-9B82-587A8DBDFA31}" sibTransId="{682CB64A-4B9F-4A6F-8DBC-A4F909EBC935}"/>
    <dgm:cxn modelId="{11D8AB2E-EA31-4C77-BEE2-7D9DB6F27B38}" type="presOf" srcId="{AC5A6514-F2BF-4C2F-8070-E50EEE8E9444}" destId="{B17FE67C-F09E-4CEC-A221-A7D79ADF3BF5}" srcOrd="0" destOrd="0" presId="urn:microsoft.com/office/officeart/2005/8/layout/chevron1"/>
    <dgm:cxn modelId="{69388A37-E19E-4F91-BBB6-725339CAB820}" type="presOf" srcId="{7CE4A594-C67C-4917-9E2F-E9FDF41478FA}" destId="{B6CEFA10-C909-4D33-B623-CBF1DF41368A}" srcOrd="0" destOrd="0" presId="urn:microsoft.com/office/officeart/2005/8/layout/chevron1"/>
    <dgm:cxn modelId="{F3A5CE61-E8AC-4AA6-B8A6-7526BDD8FDD4}" srcId="{7CE4A594-C67C-4917-9E2F-E9FDF41478FA}" destId="{AC5A6514-F2BF-4C2F-8070-E50EEE8E9444}" srcOrd="1" destOrd="0" parTransId="{93E82FF4-ECC7-4804-A842-5A3B4F83D04F}" sibTransId="{5EF280AF-02AA-4A15-98DE-B83DCA6AC3DB}"/>
    <dgm:cxn modelId="{2CCE5C68-5655-4DB5-9B4E-6317E8830BDA}" srcId="{7CE4A594-C67C-4917-9E2F-E9FDF41478FA}" destId="{093CDEB5-F7FB-45A1-AA60-F7ACC96E8814}" srcOrd="0" destOrd="0" parTransId="{F83138A9-D635-4C3C-A0B6-FD621624D7D3}" sibTransId="{BB48671A-86FD-4E9D-812E-C4F5F01B5FFE}"/>
    <dgm:cxn modelId="{598BAF56-B9D4-430B-907F-F2E58E8B990B}" type="presOf" srcId="{093CDEB5-F7FB-45A1-AA60-F7ACC96E8814}" destId="{4FA9575D-CE80-43AD-9F9B-92C911F47A0B}" srcOrd="0" destOrd="0" presId="urn:microsoft.com/office/officeart/2005/8/layout/chevron1"/>
    <dgm:cxn modelId="{AC649B5A-1033-4EB4-9786-8235C5160739}" type="presOf" srcId="{E245BCCA-F3D1-4CEA-9E32-695D58C32646}" destId="{D99C3BE0-44C5-41F7-B14F-495A31151056}" srcOrd="0" destOrd="0" presId="urn:microsoft.com/office/officeart/2005/8/layout/chevron1"/>
    <dgm:cxn modelId="{1D74A0B9-1155-4440-BAA4-22E88DFC5379}" srcId="{7CE4A594-C67C-4917-9E2F-E9FDF41478FA}" destId="{67D6524B-075F-43E0-8BE9-F21CABD74768}" srcOrd="3" destOrd="0" parTransId="{A4620C47-C94B-40B7-8BA9-B9CF3E1F0AAB}" sibTransId="{9091B28D-2504-40FD-89D7-74F3A37387ED}"/>
    <dgm:cxn modelId="{2008D84C-4BCB-4405-B36F-E50BCBCF57F4}" type="presParOf" srcId="{B6CEFA10-C909-4D33-B623-CBF1DF41368A}" destId="{4FA9575D-CE80-43AD-9F9B-92C911F47A0B}" srcOrd="0" destOrd="0" presId="urn:microsoft.com/office/officeart/2005/8/layout/chevron1"/>
    <dgm:cxn modelId="{29A57270-8236-405E-895B-608705EA303F}" type="presParOf" srcId="{B6CEFA10-C909-4D33-B623-CBF1DF41368A}" destId="{B8D08553-1368-47E3-A20F-583CA86E188E}" srcOrd="1" destOrd="0" presId="urn:microsoft.com/office/officeart/2005/8/layout/chevron1"/>
    <dgm:cxn modelId="{BAD39CAC-9085-4DF9-966C-05C533CCE99E}" type="presParOf" srcId="{B6CEFA10-C909-4D33-B623-CBF1DF41368A}" destId="{B17FE67C-F09E-4CEC-A221-A7D79ADF3BF5}" srcOrd="2" destOrd="0" presId="urn:microsoft.com/office/officeart/2005/8/layout/chevron1"/>
    <dgm:cxn modelId="{0538F599-2A87-4892-A54E-8C8102B27E8A}" type="presParOf" srcId="{B6CEFA10-C909-4D33-B623-CBF1DF41368A}" destId="{40B63B88-45A9-4EF4-92E0-36159F38CAD1}" srcOrd="3" destOrd="0" presId="urn:microsoft.com/office/officeart/2005/8/layout/chevron1"/>
    <dgm:cxn modelId="{5C39771E-BB2C-42DC-9739-F3AE0FA577CF}" type="presParOf" srcId="{B6CEFA10-C909-4D33-B623-CBF1DF41368A}" destId="{4E45EE69-A776-41FE-ABCF-76105E782505}" srcOrd="4" destOrd="0" presId="urn:microsoft.com/office/officeart/2005/8/layout/chevron1"/>
    <dgm:cxn modelId="{F3886A10-57DA-48DC-A987-2427E16B27D8}" type="presParOf" srcId="{B6CEFA10-C909-4D33-B623-CBF1DF41368A}" destId="{F647E096-826D-493D-92EA-7FD9737BBE36}" srcOrd="5" destOrd="0" presId="urn:microsoft.com/office/officeart/2005/8/layout/chevron1"/>
    <dgm:cxn modelId="{01545F6D-6DA4-4AE2-914C-96F97DA3F179}" type="presParOf" srcId="{B6CEFA10-C909-4D33-B623-CBF1DF41368A}" destId="{D2F2BF4C-BA4A-489A-92A7-36FB1B33B5ED}" srcOrd="6" destOrd="0" presId="urn:microsoft.com/office/officeart/2005/8/layout/chevron1"/>
    <dgm:cxn modelId="{D4573F0C-2808-45F1-A955-6D4872C1E931}" type="presParOf" srcId="{B6CEFA10-C909-4D33-B623-CBF1DF41368A}" destId="{B6681D66-302D-4C16-9BA9-394D7A2AD1EE}" srcOrd="7" destOrd="0" presId="urn:microsoft.com/office/officeart/2005/8/layout/chevron1"/>
    <dgm:cxn modelId="{4525AA93-EA91-4FF2-B46F-C874F5630B51}" type="presParOf" srcId="{B6CEFA10-C909-4D33-B623-CBF1DF41368A}" destId="{D99C3BE0-44C5-41F7-B14F-495A3115105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9575D-CE80-43AD-9F9B-92C911F47A0B}">
      <dsp:nvSpPr>
        <dsp:cNvPr id="0" name=""/>
        <dsp:cNvSpPr/>
      </dsp:nvSpPr>
      <dsp:spPr>
        <a:xfrm>
          <a:off x="1" y="0"/>
          <a:ext cx="2604685" cy="88934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Introduction</a:t>
          </a:r>
          <a:endParaRPr lang="fr-FR" sz="2100" b="1" kern="1200" dirty="0"/>
        </a:p>
      </dsp:txBody>
      <dsp:txXfrm>
        <a:off x="444675" y="0"/>
        <a:ext cx="1715337" cy="889348"/>
      </dsp:txXfrm>
    </dsp:sp>
    <dsp:sp modelId="{B17FE67C-F09E-4CEC-A221-A7D79ADF3BF5}">
      <dsp:nvSpPr>
        <dsp:cNvPr id="0" name=""/>
        <dsp:cNvSpPr/>
      </dsp:nvSpPr>
      <dsp:spPr>
        <a:xfrm>
          <a:off x="2347143" y="0"/>
          <a:ext cx="2604685" cy="88934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40974"/>
                <a:satOff val="-9002"/>
                <a:lumOff val="85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Méthode</a:t>
          </a:r>
        </a:p>
      </dsp:txBody>
      <dsp:txXfrm>
        <a:off x="2791817" y="0"/>
        <a:ext cx="1715337" cy="889348"/>
      </dsp:txXfrm>
    </dsp:sp>
    <dsp:sp modelId="{4E45EE69-A776-41FE-ABCF-76105E782505}">
      <dsp:nvSpPr>
        <dsp:cNvPr id="0" name=""/>
        <dsp:cNvSpPr/>
      </dsp:nvSpPr>
      <dsp:spPr>
        <a:xfrm>
          <a:off x="4691361" y="0"/>
          <a:ext cx="2604685" cy="88934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1949"/>
                <a:satOff val="-18005"/>
                <a:lumOff val="170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Résultats</a:t>
          </a:r>
        </a:p>
      </dsp:txBody>
      <dsp:txXfrm>
        <a:off x="5136035" y="0"/>
        <a:ext cx="1715337" cy="889348"/>
      </dsp:txXfrm>
    </dsp:sp>
    <dsp:sp modelId="{D2F2BF4C-BA4A-489A-92A7-36FB1B33B5ED}">
      <dsp:nvSpPr>
        <dsp:cNvPr id="0" name=""/>
        <dsp:cNvSpPr/>
      </dsp:nvSpPr>
      <dsp:spPr>
        <a:xfrm>
          <a:off x="7035578" y="0"/>
          <a:ext cx="2604685" cy="88934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22923"/>
                <a:satOff val="-27007"/>
                <a:lumOff val="255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Discussion</a:t>
          </a:r>
        </a:p>
      </dsp:txBody>
      <dsp:txXfrm>
        <a:off x="7480252" y="0"/>
        <a:ext cx="1715337" cy="889348"/>
      </dsp:txXfrm>
    </dsp:sp>
    <dsp:sp modelId="{D99C3BE0-44C5-41F7-B14F-495A31151056}">
      <dsp:nvSpPr>
        <dsp:cNvPr id="0" name=""/>
        <dsp:cNvSpPr/>
      </dsp:nvSpPr>
      <dsp:spPr>
        <a:xfrm>
          <a:off x="9379795" y="0"/>
          <a:ext cx="2604685" cy="88934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63898"/>
                <a:satOff val="-36009"/>
                <a:lumOff val="340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Conclusion</a:t>
          </a:r>
        </a:p>
      </dsp:txBody>
      <dsp:txXfrm>
        <a:off x="9824469" y="0"/>
        <a:ext cx="1715337" cy="889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9575D-CE80-43AD-9F9B-92C911F47A0B}">
      <dsp:nvSpPr>
        <dsp:cNvPr id="0" name=""/>
        <dsp:cNvSpPr/>
      </dsp:nvSpPr>
      <dsp:spPr>
        <a:xfrm>
          <a:off x="1" y="134640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Introduction</a:t>
          </a:r>
          <a:endParaRPr lang="fr-FR" sz="2100" b="0" kern="1200" dirty="0"/>
        </a:p>
      </dsp:txBody>
      <dsp:txXfrm>
        <a:off x="529829" y="134640"/>
        <a:ext cx="1589484" cy="1059656"/>
      </dsp:txXfrm>
    </dsp:sp>
    <dsp:sp modelId="{B17FE67C-F09E-4CEC-A221-A7D79ADF3BF5}">
      <dsp:nvSpPr>
        <dsp:cNvPr id="0" name=""/>
        <dsp:cNvSpPr/>
      </dsp:nvSpPr>
      <dsp:spPr>
        <a:xfrm>
          <a:off x="2387203" y="92794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40974"/>
                <a:satOff val="-9002"/>
                <a:lumOff val="85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Méthode</a:t>
          </a:r>
        </a:p>
      </dsp:txBody>
      <dsp:txXfrm>
        <a:off x="2917031" y="92794"/>
        <a:ext cx="1589484" cy="1059656"/>
      </dsp:txXfrm>
    </dsp:sp>
    <dsp:sp modelId="{4E45EE69-A776-41FE-ABCF-76105E782505}">
      <dsp:nvSpPr>
        <dsp:cNvPr id="0" name=""/>
        <dsp:cNvSpPr/>
      </dsp:nvSpPr>
      <dsp:spPr>
        <a:xfrm>
          <a:off x="4771429" y="92794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1949"/>
                <a:satOff val="-18005"/>
                <a:lumOff val="170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Résultats</a:t>
          </a:r>
        </a:p>
      </dsp:txBody>
      <dsp:txXfrm>
        <a:off x="5301257" y="92794"/>
        <a:ext cx="1589484" cy="1059656"/>
      </dsp:txXfrm>
    </dsp:sp>
    <dsp:sp modelId="{D2F2BF4C-BA4A-489A-92A7-36FB1B33B5ED}">
      <dsp:nvSpPr>
        <dsp:cNvPr id="0" name=""/>
        <dsp:cNvSpPr/>
      </dsp:nvSpPr>
      <dsp:spPr>
        <a:xfrm>
          <a:off x="7155656" y="134640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22923"/>
                <a:satOff val="-27007"/>
                <a:lumOff val="255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Discussion</a:t>
          </a:r>
        </a:p>
      </dsp:txBody>
      <dsp:txXfrm>
        <a:off x="7685484" y="134640"/>
        <a:ext cx="1589484" cy="1059656"/>
      </dsp:txXfrm>
    </dsp:sp>
    <dsp:sp modelId="{D99C3BE0-44C5-41F7-B14F-495A31151056}">
      <dsp:nvSpPr>
        <dsp:cNvPr id="0" name=""/>
        <dsp:cNvSpPr/>
      </dsp:nvSpPr>
      <dsp:spPr>
        <a:xfrm>
          <a:off x="9539882" y="92794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63898"/>
                <a:satOff val="-36009"/>
                <a:lumOff val="340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Conclusion</a:t>
          </a:r>
        </a:p>
      </dsp:txBody>
      <dsp:txXfrm>
        <a:off x="10069710" y="92794"/>
        <a:ext cx="1589484" cy="1059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9575D-CE80-43AD-9F9B-92C911F47A0B}">
      <dsp:nvSpPr>
        <dsp:cNvPr id="0" name=""/>
        <dsp:cNvSpPr/>
      </dsp:nvSpPr>
      <dsp:spPr>
        <a:xfrm>
          <a:off x="1" y="57751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Introduction</a:t>
          </a:r>
          <a:endParaRPr lang="fr-FR" sz="2100" b="0" kern="1200" dirty="0"/>
        </a:p>
      </dsp:txBody>
      <dsp:txXfrm>
        <a:off x="529829" y="57751"/>
        <a:ext cx="1589484" cy="1059656"/>
      </dsp:txXfrm>
    </dsp:sp>
    <dsp:sp modelId="{B17FE67C-F09E-4CEC-A221-A7D79ADF3BF5}">
      <dsp:nvSpPr>
        <dsp:cNvPr id="0" name=""/>
        <dsp:cNvSpPr/>
      </dsp:nvSpPr>
      <dsp:spPr>
        <a:xfrm>
          <a:off x="2387203" y="92794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40974"/>
                <a:satOff val="-9002"/>
                <a:lumOff val="85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Méthode</a:t>
          </a:r>
        </a:p>
      </dsp:txBody>
      <dsp:txXfrm>
        <a:off x="2917031" y="92794"/>
        <a:ext cx="1589484" cy="1059656"/>
      </dsp:txXfrm>
    </dsp:sp>
    <dsp:sp modelId="{4E45EE69-A776-41FE-ABCF-76105E782505}">
      <dsp:nvSpPr>
        <dsp:cNvPr id="0" name=""/>
        <dsp:cNvSpPr/>
      </dsp:nvSpPr>
      <dsp:spPr>
        <a:xfrm>
          <a:off x="4771429" y="92794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1949"/>
                <a:satOff val="-18005"/>
                <a:lumOff val="170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Résultats</a:t>
          </a:r>
        </a:p>
      </dsp:txBody>
      <dsp:txXfrm>
        <a:off x="5301257" y="92794"/>
        <a:ext cx="1589484" cy="1059656"/>
      </dsp:txXfrm>
    </dsp:sp>
    <dsp:sp modelId="{D2F2BF4C-BA4A-489A-92A7-36FB1B33B5ED}">
      <dsp:nvSpPr>
        <dsp:cNvPr id="0" name=""/>
        <dsp:cNvSpPr/>
      </dsp:nvSpPr>
      <dsp:spPr>
        <a:xfrm>
          <a:off x="7155656" y="134640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22923"/>
                <a:satOff val="-27007"/>
                <a:lumOff val="255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Discussion</a:t>
          </a:r>
        </a:p>
      </dsp:txBody>
      <dsp:txXfrm>
        <a:off x="7685484" y="134640"/>
        <a:ext cx="1589484" cy="1059656"/>
      </dsp:txXfrm>
    </dsp:sp>
    <dsp:sp modelId="{D99C3BE0-44C5-41F7-B14F-495A31151056}">
      <dsp:nvSpPr>
        <dsp:cNvPr id="0" name=""/>
        <dsp:cNvSpPr/>
      </dsp:nvSpPr>
      <dsp:spPr>
        <a:xfrm>
          <a:off x="9539882" y="92794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63898"/>
                <a:satOff val="-36009"/>
                <a:lumOff val="340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Conclusion</a:t>
          </a:r>
        </a:p>
      </dsp:txBody>
      <dsp:txXfrm>
        <a:off x="10069710" y="92794"/>
        <a:ext cx="1589484" cy="1059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9575D-CE80-43AD-9F9B-92C911F47A0B}">
      <dsp:nvSpPr>
        <dsp:cNvPr id="0" name=""/>
        <dsp:cNvSpPr/>
      </dsp:nvSpPr>
      <dsp:spPr>
        <a:xfrm>
          <a:off x="1" y="37743"/>
          <a:ext cx="2514869" cy="100594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Introduction</a:t>
          </a:r>
          <a:endParaRPr lang="fr-FR" sz="2100" b="0" kern="1200" dirty="0"/>
        </a:p>
      </dsp:txBody>
      <dsp:txXfrm>
        <a:off x="502975" y="37743"/>
        <a:ext cx="1508922" cy="1005947"/>
      </dsp:txXfrm>
    </dsp:sp>
    <dsp:sp modelId="{B17FE67C-F09E-4CEC-A221-A7D79ADF3BF5}">
      <dsp:nvSpPr>
        <dsp:cNvPr id="0" name=""/>
        <dsp:cNvSpPr/>
      </dsp:nvSpPr>
      <dsp:spPr>
        <a:xfrm>
          <a:off x="2266207" y="18871"/>
          <a:ext cx="2514869" cy="100594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40974"/>
                <a:satOff val="-9002"/>
                <a:lumOff val="85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Méthode</a:t>
          </a:r>
        </a:p>
      </dsp:txBody>
      <dsp:txXfrm>
        <a:off x="2769181" y="18871"/>
        <a:ext cx="1508922" cy="1005947"/>
      </dsp:txXfrm>
    </dsp:sp>
    <dsp:sp modelId="{4E45EE69-A776-41FE-ABCF-76105E782505}">
      <dsp:nvSpPr>
        <dsp:cNvPr id="0" name=""/>
        <dsp:cNvSpPr/>
      </dsp:nvSpPr>
      <dsp:spPr>
        <a:xfrm>
          <a:off x="4529589" y="18871"/>
          <a:ext cx="2514869" cy="100594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1949"/>
                <a:satOff val="-18005"/>
                <a:lumOff val="170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Résultats</a:t>
          </a:r>
        </a:p>
      </dsp:txBody>
      <dsp:txXfrm>
        <a:off x="5032563" y="18871"/>
        <a:ext cx="1508922" cy="1005947"/>
      </dsp:txXfrm>
    </dsp:sp>
    <dsp:sp modelId="{D2F2BF4C-BA4A-489A-92A7-36FB1B33B5ED}">
      <dsp:nvSpPr>
        <dsp:cNvPr id="0" name=""/>
        <dsp:cNvSpPr/>
      </dsp:nvSpPr>
      <dsp:spPr>
        <a:xfrm>
          <a:off x="6792972" y="37743"/>
          <a:ext cx="2514869" cy="100594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22923"/>
                <a:satOff val="-27007"/>
                <a:lumOff val="255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Discussion</a:t>
          </a:r>
        </a:p>
      </dsp:txBody>
      <dsp:txXfrm>
        <a:off x="7295946" y="37743"/>
        <a:ext cx="1508922" cy="1005947"/>
      </dsp:txXfrm>
    </dsp:sp>
    <dsp:sp modelId="{D99C3BE0-44C5-41F7-B14F-495A31151056}">
      <dsp:nvSpPr>
        <dsp:cNvPr id="0" name=""/>
        <dsp:cNvSpPr/>
      </dsp:nvSpPr>
      <dsp:spPr>
        <a:xfrm>
          <a:off x="9056354" y="18871"/>
          <a:ext cx="2514869" cy="100594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63898"/>
                <a:satOff val="-36009"/>
                <a:lumOff val="340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Conclusion</a:t>
          </a:r>
        </a:p>
      </dsp:txBody>
      <dsp:txXfrm>
        <a:off x="9559328" y="18871"/>
        <a:ext cx="1508922" cy="10059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9575D-CE80-43AD-9F9B-92C911F47A0B}">
      <dsp:nvSpPr>
        <dsp:cNvPr id="0" name=""/>
        <dsp:cNvSpPr/>
      </dsp:nvSpPr>
      <dsp:spPr>
        <a:xfrm>
          <a:off x="1" y="0"/>
          <a:ext cx="2544808" cy="901874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Introduction</a:t>
          </a:r>
          <a:endParaRPr lang="fr-FR" sz="2100" b="0" kern="1200" dirty="0"/>
        </a:p>
      </dsp:txBody>
      <dsp:txXfrm>
        <a:off x="450938" y="0"/>
        <a:ext cx="1642934" cy="901874"/>
      </dsp:txXfrm>
    </dsp:sp>
    <dsp:sp modelId="{B17FE67C-F09E-4CEC-A221-A7D79ADF3BF5}">
      <dsp:nvSpPr>
        <dsp:cNvPr id="0" name=""/>
        <dsp:cNvSpPr/>
      </dsp:nvSpPr>
      <dsp:spPr>
        <a:xfrm>
          <a:off x="2293186" y="0"/>
          <a:ext cx="2544808" cy="901874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40974"/>
                <a:satOff val="-9002"/>
                <a:lumOff val="85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40974"/>
                <a:satOff val="-9002"/>
                <a:lumOff val="85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Méthode</a:t>
          </a:r>
        </a:p>
      </dsp:txBody>
      <dsp:txXfrm>
        <a:off x="2744123" y="0"/>
        <a:ext cx="1642934" cy="901874"/>
      </dsp:txXfrm>
    </dsp:sp>
    <dsp:sp modelId="{4E45EE69-A776-41FE-ABCF-76105E782505}">
      <dsp:nvSpPr>
        <dsp:cNvPr id="0" name=""/>
        <dsp:cNvSpPr/>
      </dsp:nvSpPr>
      <dsp:spPr>
        <a:xfrm>
          <a:off x="4583513" y="0"/>
          <a:ext cx="2544808" cy="901874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1949"/>
                <a:satOff val="-18005"/>
                <a:lumOff val="170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81949"/>
                <a:satOff val="-18005"/>
                <a:lumOff val="170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Résultats</a:t>
          </a:r>
        </a:p>
      </dsp:txBody>
      <dsp:txXfrm>
        <a:off x="5034450" y="0"/>
        <a:ext cx="1642934" cy="901874"/>
      </dsp:txXfrm>
    </dsp:sp>
    <dsp:sp modelId="{D2F2BF4C-BA4A-489A-92A7-36FB1B33B5ED}">
      <dsp:nvSpPr>
        <dsp:cNvPr id="0" name=""/>
        <dsp:cNvSpPr/>
      </dsp:nvSpPr>
      <dsp:spPr>
        <a:xfrm>
          <a:off x="6873841" y="0"/>
          <a:ext cx="2544808" cy="901874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22923"/>
                <a:satOff val="-27007"/>
                <a:lumOff val="255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22923"/>
                <a:satOff val="-27007"/>
                <a:lumOff val="255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Discussion</a:t>
          </a:r>
        </a:p>
      </dsp:txBody>
      <dsp:txXfrm>
        <a:off x="7324778" y="0"/>
        <a:ext cx="1642934" cy="901874"/>
      </dsp:txXfrm>
    </dsp:sp>
    <dsp:sp modelId="{D99C3BE0-44C5-41F7-B14F-495A31151056}">
      <dsp:nvSpPr>
        <dsp:cNvPr id="0" name=""/>
        <dsp:cNvSpPr/>
      </dsp:nvSpPr>
      <dsp:spPr>
        <a:xfrm>
          <a:off x="9164168" y="0"/>
          <a:ext cx="2544808" cy="901874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63898"/>
                <a:satOff val="-36009"/>
                <a:lumOff val="340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63898"/>
                <a:satOff val="-36009"/>
                <a:lumOff val="340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/>
            <a:t>Conclusion</a:t>
          </a:r>
        </a:p>
      </dsp:txBody>
      <dsp:txXfrm>
        <a:off x="9615105" y="0"/>
        <a:ext cx="1642934" cy="901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40E06DA1-7254-4F83-B1E4-BF5F76CF72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78C967-1BD9-490C-B0D9-862040818F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058584-BFA1-4848-9E00-B092FE59E380}" type="datetime1">
              <a:rPr lang="fr-FR" smtClean="0"/>
              <a:t>11/02/2023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EFE8E8-087F-468F-A82E-B9C86AEB6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B55752-D1FE-4251-80C6-AF69BCEDDC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441243-E346-4AF8-A8BE-A00B651C5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92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BAADF-EB40-4E19-97C3-42BA6C0B00DE}" type="datetime1">
              <a:rPr lang="fr-FR" smtClean="0"/>
              <a:pPr/>
              <a:t>11/02/2023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59A8F8-ADC6-401C-83FE-1703170D9E2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58179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F59A8F8-ADC6-401C-83FE-1703170D9E2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3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Ce résultat a été choisi car il tient compte à la fois du délai d'extubation après l'essai initial de respiration spontanée (durée du sevrage) et de la </a:t>
            </a:r>
            <a:r>
              <a:rPr lang="fr-F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réintubation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14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90066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+ inclusions + rapides car période COVID avec beaucoup de problématique </a:t>
            </a:r>
            <a:r>
              <a:rPr lang="fr-FR" dirty="0" err="1"/>
              <a:t>respi</a:t>
            </a:r>
            <a:r>
              <a:rPr lang="fr-FR" dirty="0"/>
              <a:t> en réa : augmenter le NSN à 1000 pour pouvoir trier et prendre en compte les exclusions</a:t>
            </a:r>
          </a:p>
          <a:p>
            <a:r>
              <a:rPr lang="fr-FR" dirty="0"/>
              <a:t>ITT + conservatrice dans les études de supériorité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8762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3975 patients in the 31 participating ICUs were considered to be ready to undergo an initial spontaneous-breathing trial. Of these patients, 1476 were eligible for inclusion in the trial, 983 underwent randomization, and 969 (484 in the PSV group and 485 in the T-piece group) were included in the analysis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05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population is about two-thirds male and one-third female, which is the usual ratio reported among mechanically </a:t>
            </a:r>
            <a:r>
              <a:rPr lang="en-US" dirty="0" err="1"/>
              <a:t>ventilatedpatients</a:t>
            </a:r>
            <a:r>
              <a:rPr lang="en-US" dirty="0"/>
              <a:t> in French ICU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17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47562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1/</a:t>
            </a:r>
            <a:r>
              <a:rPr lang="en-US" dirty="0"/>
              <a:t>The initial spontaneous-breathing trial was successful in 383 patients (79.1%) in the PSV group and in 348 patients (71.7%) in the T-piece group (difference, 7.4 percentage points; 95% CI, 2.0 to 12.8)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2/ + de difficulté prolongée avec T-</a:t>
            </a:r>
            <a:r>
              <a:rPr lang="fr-FR" dirty="0" err="1"/>
              <a:t>piece</a:t>
            </a:r>
            <a:r>
              <a:rPr lang="fr-FR" dirty="0"/>
              <a:t> car probablement + sévère?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651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Reintubation was performed within 7 days after </a:t>
            </a:r>
            <a:r>
              <a:rPr lang="en-US" dirty="0" err="1"/>
              <a:t>extubation</a:t>
            </a:r>
            <a:r>
              <a:rPr lang="en-US" dirty="0"/>
              <a:t> in 72 of 481 patients (14.9%) in the PSV group and in 65 of 477 patients (13.6%) in the T-piece group (difference, 1.3 percentage points; 95% CI, −3.1 to 5.8) (Fig. 2B).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22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45468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Etude 1 : </a:t>
            </a:r>
            <a:r>
              <a:rPr lang="en-US" dirty="0"/>
              <a:t>The percentage of patients who remained extubated after 48 h was not different between the two groups (63% T-tube, 70% pressure support ventilation, p 5 0.14). The percentage of patients failing the trial was significantly higher when the T-tube was used (22 versus 14%, p 5 0.03). Clinical evolution during the trial was not different in patients reintubated and successfully extubated</a:t>
            </a:r>
            <a:endParaRPr lang="fr-FR" dirty="0"/>
          </a:p>
          <a:p>
            <a:r>
              <a:rPr lang="fr-FR" dirty="0"/>
              <a:t>2h de T tube probablement pas pareil que 2h de VSAI !</a:t>
            </a:r>
          </a:p>
          <a:p>
            <a:br>
              <a:rPr lang="fr-FR" dirty="0"/>
            </a:br>
            <a:r>
              <a:rPr lang="fr-FR" dirty="0"/>
              <a:t>Etude 2 : </a:t>
            </a:r>
            <a:r>
              <a:rPr lang="en-US" dirty="0"/>
              <a:t>T-piece/patients avec </a:t>
            </a:r>
            <a:r>
              <a:rPr lang="en-US" dirty="0" err="1"/>
              <a:t>critères</a:t>
            </a:r>
            <a:r>
              <a:rPr lang="en-US" dirty="0"/>
              <a:t> de </a:t>
            </a:r>
            <a:r>
              <a:rPr lang="en-US" dirty="0" err="1"/>
              <a:t>sevrabilité</a:t>
            </a:r>
            <a:endParaRPr lang="en-US" dirty="0"/>
          </a:p>
          <a:p>
            <a:r>
              <a:rPr lang="en-US" dirty="0"/>
              <a:t>Si ok : EOT</a:t>
            </a:r>
            <a:br>
              <a:rPr lang="en-US" dirty="0"/>
            </a:br>
            <a:r>
              <a:rPr lang="en-US" dirty="0"/>
              <a:t>Si </a:t>
            </a:r>
            <a:r>
              <a:rPr lang="en-US" dirty="0" err="1"/>
              <a:t>échec</a:t>
            </a:r>
            <a:r>
              <a:rPr lang="en-US" dirty="0"/>
              <a:t> : test </a:t>
            </a:r>
            <a:r>
              <a:rPr lang="en-US" dirty="0" err="1"/>
              <a:t>en</a:t>
            </a:r>
            <a:r>
              <a:rPr lang="en-US" dirty="0"/>
              <a:t> PSV 7AI</a:t>
            </a:r>
            <a:br>
              <a:rPr lang="en-US" dirty="0"/>
            </a:br>
            <a:endParaRPr lang="en-US" dirty="0"/>
          </a:p>
          <a:p>
            <a:r>
              <a:rPr lang="en-US" dirty="0"/>
              <a:t>Etude 3  : c</a:t>
            </a:r>
            <a:r>
              <a:rPr lang="fr-FR" dirty="0"/>
              <a:t>et aspect de la conception de l'essai pourrait expliquer le pourcentage plus élevé de patients qui ont eu une première essai de respiration spontanée et le temps plus court à l'extubation dans le groupe PSV que dans la pièce en T groupe dans leur procès.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25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61578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26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67577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Suivi de combien de test réalisé dans les différents groupes</a:t>
            </a:r>
          </a:p>
          <a:p>
            <a:r>
              <a:rPr lang="fr-FR" dirty="0"/>
              <a:t>Importance du management post EOT : VNI++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27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41216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+ de signes de détresse lors de l’épreuve de sevrage au T-</a:t>
            </a:r>
            <a:r>
              <a:rPr lang="fr-FR" dirty="0" err="1"/>
              <a:t>piece</a:t>
            </a:r>
            <a:r>
              <a:rPr lang="fr-FR" dirty="0"/>
              <a:t> car + dur</a:t>
            </a:r>
          </a:p>
          <a:p>
            <a:r>
              <a:rPr lang="fr-FR" dirty="0"/>
              <a:t>Mais permet que moins d’échec d’EOT pour ces causes la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28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253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65970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30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3483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4616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2803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7714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PEEP can reduce patient effort by about 30 to 40% </a:t>
            </a:r>
          </a:p>
          <a:p>
            <a:r>
              <a:rPr lang="en-US" dirty="0" err="1"/>
              <a:t>Prouvé</a:t>
            </a:r>
            <a:r>
              <a:rPr lang="en-US" dirty="0"/>
              <a:t> par </a:t>
            </a:r>
            <a:r>
              <a:rPr lang="en-US" dirty="0" err="1"/>
              <a:t>mesure</a:t>
            </a:r>
            <a:r>
              <a:rPr lang="en-US" dirty="0"/>
              <a:t> </a:t>
            </a:r>
            <a:r>
              <a:rPr lang="en-US" dirty="0" err="1"/>
              <a:t>diaphragmatique</a:t>
            </a:r>
            <a:r>
              <a:rPr lang="en-US" dirty="0"/>
              <a:t> que + effort </a:t>
            </a:r>
            <a:r>
              <a:rPr lang="en-US" dirty="0" err="1"/>
              <a:t>musculaire</a:t>
            </a:r>
            <a:r>
              <a:rPr lang="en-US" dirty="0"/>
              <a:t> pour le T-piece vs PSV / </a:t>
            </a:r>
            <a:r>
              <a:rPr lang="fr-FR" dirty="0"/>
              <a:t>Plus « exigeant » que d’autres tests, oui, mais pas plus « exigeant » que l’extubation elle-même (</a:t>
            </a:r>
            <a:r>
              <a:rPr lang="fr-FR" dirty="0" err="1"/>
              <a:t>meta</a:t>
            </a:r>
            <a:r>
              <a:rPr lang="fr-FR" dirty="0"/>
              <a:t> analyse)</a:t>
            </a:r>
            <a:endParaRPr lang="en-US" dirty="0"/>
          </a:p>
          <a:p>
            <a:r>
              <a:rPr lang="en-US" dirty="0"/>
              <a:t>However, work of breathing is lower during PSV than during T-piece. Consequently, while PSV trial may hasten </a:t>
            </a:r>
            <a:r>
              <a:rPr lang="en-US" dirty="0" err="1"/>
              <a:t>extubation</a:t>
            </a:r>
            <a:r>
              <a:rPr lang="en-US" dirty="0"/>
              <a:t>, it may also increase the risk of reintubation</a:t>
            </a:r>
          </a:p>
          <a:p>
            <a:r>
              <a:rPr lang="en-US" dirty="0"/>
              <a:t>T-piece : </a:t>
            </a:r>
            <a:r>
              <a:rPr lang="fr-FR" dirty="0"/>
              <a:t>l’humidification des voies aériennes supérieures et l’administration éventuelle d’oxygène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458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8693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492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59A8F8-ADC6-401C-83FE-1703170D9E28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4610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4814306"/>
            <a:ext cx="11430000" cy="914400"/>
          </a:xfrm>
        </p:spPr>
        <p:txBody>
          <a:bodyPr rtlCol="0" anchor="b" anchorCtr="0">
            <a:normAutofit/>
          </a:bodyPr>
          <a:lstStyle>
            <a:lvl1pPr algn="ctr">
              <a:defRPr sz="4400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7142"/>
            <a:ext cx="91440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A5C2095F-7B39-4759-AE92-AE50B6BA53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0B0A5D79-F0F4-45CE-B062-C2E357A06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864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805D607A-0932-4D45-85E9-8409F3427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28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68161B2D-4407-42D9-AB65-087A0993DC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592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grpSp>
        <p:nvGrpSpPr>
          <p:cNvPr id="9" name="En bas à droite">
            <a:extLst>
              <a:ext uri="{FF2B5EF4-FFF2-40B4-BE49-F238E27FC236}">
                <a16:creationId xmlns:a16="http://schemas.microsoft.com/office/drawing/2014/main" id="{0ADFF9C3-7C25-4ED5-81ED-9431FC8E3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-1" y="4222592"/>
            <a:ext cx="4572000" cy="2635408"/>
            <a:chOff x="7980400" y="3276601"/>
            <a:chExt cx="4211600" cy="3581399"/>
          </a:xfrm>
        </p:grpSpPr>
        <p:grpSp>
          <p:nvGrpSpPr>
            <p:cNvPr id="10" name="Graphisme 157">
              <a:extLst>
                <a:ext uri="{FF2B5EF4-FFF2-40B4-BE49-F238E27FC236}">
                  <a16:creationId xmlns:a16="http://schemas.microsoft.com/office/drawing/2014/main" id="{3855FED8-087A-4ECA-B19E-7F86739CB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2" name="Forme libre : Forme 24">
                <a:extLst>
                  <a:ext uri="{FF2B5EF4-FFF2-40B4-BE49-F238E27FC236}">
                    <a16:creationId xmlns:a16="http://schemas.microsoft.com/office/drawing/2014/main" id="{A926BA7E-AF91-486C-A25D-9D87EB19951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3" name="Forme libre : Forme 25">
                <a:extLst>
                  <a:ext uri="{FF2B5EF4-FFF2-40B4-BE49-F238E27FC236}">
                    <a16:creationId xmlns:a16="http://schemas.microsoft.com/office/drawing/2014/main" id="{86FE3C9D-35BA-4B6F-BA75-1B08C63477BB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4" name="Forme libre : Forme 26">
                <a:extLst>
                  <a:ext uri="{FF2B5EF4-FFF2-40B4-BE49-F238E27FC236}">
                    <a16:creationId xmlns:a16="http://schemas.microsoft.com/office/drawing/2014/main" id="{23288AEC-C6CA-4B67-910D-25E4BD97343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5" name="Forme libre : Forme 30">
                <a:extLst>
                  <a:ext uri="{FF2B5EF4-FFF2-40B4-BE49-F238E27FC236}">
                    <a16:creationId xmlns:a16="http://schemas.microsoft.com/office/drawing/2014/main" id="{6F549CCC-D405-4BA1-A232-C56449416BE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6" name="Forme libre : Forme 31">
                <a:extLst>
                  <a:ext uri="{FF2B5EF4-FFF2-40B4-BE49-F238E27FC236}">
                    <a16:creationId xmlns:a16="http://schemas.microsoft.com/office/drawing/2014/main" id="{0173928B-6BE7-48C8-BC2D-FA9D803DE7F3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7" name="Forme libre : Forme 32">
                <a:extLst>
                  <a:ext uri="{FF2B5EF4-FFF2-40B4-BE49-F238E27FC236}">
                    <a16:creationId xmlns:a16="http://schemas.microsoft.com/office/drawing/2014/main" id="{15D84E21-7BFE-4F1A-AFFC-A624A12B433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8" name="Forme libre : Forme 36">
                <a:extLst>
                  <a:ext uri="{FF2B5EF4-FFF2-40B4-BE49-F238E27FC236}">
                    <a16:creationId xmlns:a16="http://schemas.microsoft.com/office/drawing/2014/main" id="{2DEA3AAE-0C03-42C2-A70B-763D840692B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11" name="Forme libre : Forme 23">
              <a:extLst>
                <a:ext uri="{FF2B5EF4-FFF2-40B4-BE49-F238E27FC236}">
                  <a16:creationId xmlns:a16="http://schemas.microsoft.com/office/drawing/2014/main" id="{B7386810-4CAD-4571-8758-D163D51A4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our le lancement du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6" name="En bas à droite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sme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orme libre : Form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0" name="Forme libre : Form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1" name="Forme libre : Form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2" name="Forme libre : Forme 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3" name="Forme libre : Forme 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4" name="Forme libre : Forme 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5" name="Forme libre : Forme 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8" name="Forme libre : Form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235D5-C9A4-4BE8-BA73-CB43044C0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2124766"/>
            <a:ext cx="1828800" cy="27432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E335D8-9532-4971-B398-4A92330E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08521" y="2120360"/>
            <a:ext cx="1828800" cy="2743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0D1A1F96-B917-4C7C-AC49-6F5A63D2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842" y="2115954"/>
            <a:ext cx="1828800" cy="2743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92F025-DDF7-4E7F-8D91-219F785DC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9163" y="2111548"/>
            <a:ext cx="1828800" cy="2743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1C09E-D15F-45A5-B238-7BCA8F43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484" y="2129173"/>
            <a:ext cx="1828800" cy="27432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Espace réservé d’image en ligne 28">
            <a:extLst>
              <a:ext uri="{FF2B5EF4-FFF2-40B4-BE49-F238E27FC236}">
                <a16:creationId xmlns:a16="http://schemas.microsoft.com/office/drawing/2014/main" id="{4C52CFE3-834C-47CD-B83D-EE3E9BDF7EB0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1408176" y="2423160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1982BCC9-60AF-46F4-9F98-66B6A4EEC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688" y="3364992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POUR AJOUTER UN TITRE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F8538CE-C709-4E03-BEA0-595C4832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3450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9" name="Espace réservé d’image en ligne 28">
            <a:extLst>
              <a:ext uri="{FF2B5EF4-FFF2-40B4-BE49-F238E27FC236}">
                <a16:creationId xmlns:a16="http://schemas.microsoft.com/office/drawing/2014/main" id="{DBF1F06A-E008-4A1F-B15D-8B17A96843C4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3584448" y="2423160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38" name="Espace réservé du texte 34">
            <a:extLst>
              <a:ext uri="{FF2B5EF4-FFF2-40B4-BE49-F238E27FC236}">
                <a16:creationId xmlns:a16="http://schemas.microsoft.com/office/drawing/2014/main" id="{22E02583-A68C-461F-A7EA-CCB799FF8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9816" y="3355848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POUR AJOUTER UN TITRE</a:t>
            </a:r>
          </a:p>
        </p:txBody>
      </p:sp>
      <p:sp>
        <p:nvSpPr>
          <p:cNvPr id="39" name="Espace réservé du texte 36">
            <a:extLst>
              <a:ext uri="{FF2B5EF4-FFF2-40B4-BE49-F238E27FC236}">
                <a16:creationId xmlns:a16="http://schemas.microsoft.com/office/drawing/2014/main" id="{28AFEAEF-5DBC-4899-A91D-67ACF62EE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99816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1" name="Espace réservé d’image en ligne 28">
            <a:extLst>
              <a:ext uri="{FF2B5EF4-FFF2-40B4-BE49-F238E27FC236}">
                <a16:creationId xmlns:a16="http://schemas.microsoft.com/office/drawing/2014/main" id="{4E80734C-00E1-4859-9CBC-72F685ED3ECA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751576" y="2423160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40" name="Espace réservé du texte 34">
            <a:extLst>
              <a:ext uri="{FF2B5EF4-FFF2-40B4-BE49-F238E27FC236}">
                <a16:creationId xmlns:a16="http://schemas.microsoft.com/office/drawing/2014/main" id="{2BCDF99A-2A2D-450C-A2EC-855BF8CF3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6944" y="3355848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POUR AJOUTER UN TITRE</a:t>
            </a:r>
          </a:p>
        </p:txBody>
      </p:sp>
      <p:sp>
        <p:nvSpPr>
          <p:cNvPr id="41" name="Espace réservé du texte 36">
            <a:extLst>
              <a:ext uri="{FF2B5EF4-FFF2-40B4-BE49-F238E27FC236}">
                <a16:creationId xmlns:a16="http://schemas.microsoft.com/office/drawing/2014/main" id="{F9B9826B-7B62-4748-A213-35BC39ABA1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944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2" name="Espace réservé d’image en ligne 28">
            <a:extLst>
              <a:ext uri="{FF2B5EF4-FFF2-40B4-BE49-F238E27FC236}">
                <a16:creationId xmlns:a16="http://schemas.microsoft.com/office/drawing/2014/main" id="{A4C3FC1B-B692-43CB-A148-E1C8F5215715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7964424" y="2459736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42" name="Espace réservé du texte 34">
            <a:extLst>
              <a:ext uri="{FF2B5EF4-FFF2-40B4-BE49-F238E27FC236}">
                <a16:creationId xmlns:a16="http://schemas.microsoft.com/office/drawing/2014/main" id="{6F67F147-F73B-41A8-BDE9-C0362A249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3216" y="3355848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POUR AJOUTER UN TITRE</a:t>
            </a:r>
          </a:p>
        </p:txBody>
      </p:sp>
      <p:sp>
        <p:nvSpPr>
          <p:cNvPr id="43" name="Espace réservé du texte 36">
            <a:extLst>
              <a:ext uri="{FF2B5EF4-FFF2-40B4-BE49-F238E27FC236}">
                <a16:creationId xmlns:a16="http://schemas.microsoft.com/office/drawing/2014/main" id="{05CCB676-6291-4B66-8B0C-D2807FFDC0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216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3" name="Espace réservé d’image en ligne 28">
            <a:extLst>
              <a:ext uri="{FF2B5EF4-FFF2-40B4-BE49-F238E27FC236}">
                <a16:creationId xmlns:a16="http://schemas.microsoft.com/office/drawing/2014/main" id="{FE385F6E-CA59-470E-B2EE-A9275BD02513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10085832" y="2459736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44" name="Espace réservé du texte 34">
            <a:extLst>
              <a:ext uri="{FF2B5EF4-FFF2-40B4-BE49-F238E27FC236}">
                <a16:creationId xmlns:a16="http://schemas.microsoft.com/office/drawing/2014/main" id="{ED597C6A-309C-4388-AD51-3CA4C7D322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0344" y="3359348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POUR AJOUTER UN TITRE</a:t>
            </a:r>
          </a:p>
        </p:txBody>
      </p:sp>
      <p:sp>
        <p:nvSpPr>
          <p:cNvPr id="45" name="Espace réservé du texte 36">
            <a:extLst>
              <a:ext uri="{FF2B5EF4-FFF2-40B4-BE49-F238E27FC236}">
                <a16:creationId xmlns:a16="http://schemas.microsoft.com/office/drawing/2014/main" id="{4FAEDD7A-7EFF-4683-B485-0E7C891E84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10344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786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grpSp>
        <p:nvGrpSpPr>
          <p:cNvPr id="6" name="En bas à droite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sme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orme libre : Form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0" name="Forme libre : Form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1" name="Forme libre : Form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2" name="Forme libre : Forme 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3" name="Forme libre : Forme 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4" name="Forme libre : Forme 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5" name="Forme libre : Forme 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8" name="Forme libre : Form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3BA1E84-270B-4FFF-AE2D-1118555EA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3492029"/>
            <a:ext cx="10458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276568E-688A-4E48-A2E2-309074BB8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F7B45EFE-7518-4339-BC12-BDB6AE6B4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6048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90914F75-CCEE-4A83-B123-C63AEE5591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1704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F457D21-9E5C-42C3-B963-EB5C573E4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848" y="2825496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SUR AJOUTER UN TITRE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85718815-3BB8-4E88-99D1-02A1711B5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5504" y="2816352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SUR AJOUTER UN TITRE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A2791BA3-A25E-47AA-BE4F-061E394945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1160" y="2825496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SUR AJOUTER UN TITRE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id="{A7F9C1F7-7C6C-4753-971D-57FC507D0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7248" y="3895344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SUR AJOUTER UN TITRE</a:t>
            </a:r>
          </a:p>
        </p:txBody>
      </p:sp>
      <p:sp>
        <p:nvSpPr>
          <p:cNvPr id="29" name="Espace réservé du texte 20">
            <a:extLst>
              <a:ext uri="{FF2B5EF4-FFF2-40B4-BE49-F238E27FC236}">
                <a16:creationId xmlns:a16="http://schemas.microsoft.com/office/drawing/2014/main" id="{25B6F234-5859-479D-A644-428DF67067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2904" y="3895344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CLIQUEZ ICI SUR AJOUTER UN TITRE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241AC019-59F4-46A4-A11D-8961BADF3B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8648" y="420624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BDB73453-5E3B-4D0C-A15D-1D4D97053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016" y="420624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6723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mpara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365125"/>
            <a:ext cx="8353426" cy="1325563"/>
          </a:xfrm>
        </p:spPr>
        <p:txBody>
          <a:bodyPr rtlCol="0">
            <a:normAutofit/>
          </a:bodyPr>
          <a:lstStyle>
            <a:lvl1pPr>
              <a:defRPr sz="30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9D9DEB19-D619-47AB-BE94-FA3DDA460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4952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4448" y="1681163"/>
            <a:ext cx="3483864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84448" y="2505075"/>
            <a:ext cx="3483864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3800" y="1681163"/>
            <a:ext cx="3483864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543800" y="2505075"/>
            <a:ext cx="3483864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2" name="En bas à droite">
            <a:extLst>
              <a:ext uri="{FF2B5EF4-FFF2-40B4-BE49-F238E27FC236}">
                <a16:creationId xmlns:a16="http://schemas.microsoft.com/office/drawing/2014/main" id="{1667A1E8-3018-4001-B0FE-0B4326132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13" name="Graphisme 157">
              <a:extLst>
                <a:ext uri="{FF2B5EF4-FFF2-40B4-BE49-F238E27FC236}">
                  <a16:creationId xmlns:a16="http://schemas.microsoft.com/office/drawing/2014/main" id="{5AFF63E6-DC17-46C3-B823-1137AE86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5" name="Forme libre : Forme 24">
                <a:extLst>
                  <a:ext uri="{FF2B5EF4-FFF2-40B4-BE49-F238E27FC236}">
                    <a16:creationId xmlns:a16="http://schemas.microsoft.com/office/drawing/2014/main" id="{337E26D2-F396-484E-B772-EDD11744E222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6" name="Forme libre : Forme 25">
                <a:extLst>
                  <a:ext uri="{FF2B5EF4-FFF2-40B4-BE49-F238E27FC236}">
                    <a16:creationId xmlns:a16="http://schemas.microsoft.com/office/drawing/2014/main" id="{7BD51612-9C68-492F-8EDA-AC9CD665B42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7" name="Forme libre : Forme 26">
                <a:extLst>
                  <a:ext uri="{FF2B5EF4-FFF2-40B4-BE49-F238E27FC236}">
                    <a16:creationId xmlns:a16="http://schemas.microsoft.com/office/drawing/2014/main" id="{E200DEED-F771-4E37-B642-842E84B1043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8" name="Forme libre : Forme 30">
                <a:extLst>
                  <a:ext uri="{FF2B5EF4-FFF2-40B4-BE49-F238E27FC236}">
                    <a16:creationId xmlns:a16="http://schemas.microsoft.com/office/drawing/2014/main" id="{9BBD781A-81EA-4C52-B45D-365CF3F5138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9" name="Forme libre : Forme 31">
                <a:extLst>
                  <a:ext uri="{FF2B5EF4-FFF2-40B4-BE49-F238E27FC236}">
                    <a16:creationId xmlns:a16="http://schemas.microsoft.com/office/drawing/2014/main" id="{731704AC-9126-464E-93BF-913A8724D55E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0" name="Forme libre : Forme 32">
                <a:extLst>
                  <a:ext uri="{FF2B5EF4-FFF2-40B4-BE49-F238E27FC236}">
                    <a16:creationId xmlns:a16="http://schemas.microsoft.com/office/drawing/2014/main" id="{E9C4B9D4-017F-48C9-83EE-067D4C23D56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1" name="Forme libre : Forme 36">
                <a:extLst>
                  <a:ext uri="{FF2B5EF4-FFF2-40B4-BE49-F238E27FC236}">
                    <a16:creationId xmlns:a16="http://schemas.microsoft.com/office/drawing/2014/main" id="{A2549C88-4C09-431B-A746-6BB8F330F56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14" name="Forme libre : Forme 23">
              <a:extLst>
                <a:ext uri="{FF2B5EF4-FFF2-40B4-BE49-F238E27FC236}">
                  <a16:creationId xmlns:a16="http://schemas.microsoft.com/office/drawing/2014/main" id="{B09360BE-E702-4312-BDC3-0EE6422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0378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mpara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365125"/>
            <a:ext cx="8353426" cy="1325563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82963" y="1681163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2963" y="2505075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0156" y="1681163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4125" y="2505075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D05BF5CB-E607-49B6-8E54-0228DEF8D7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77350" y="1700213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24901FC4-51BF-47FB-B851-F155DE9683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277350" y="2524125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4" name="En haut à droite">
            <a:extLst>
              <a:ext uri="{FF2B5EF4-FFF2-40B4-BE49-F238E27FC236}">
                <a16:creationId xmlns:a16="http://schemas.microsoft.com/office/drawing/2014/main" id="{5AFEAD74-7425-4451-A543-90F45CAA4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1"/>
            <a:ext cx="3877660" cy="5906585"/>
            <a:chOff x="10849" y="-3086"/>
            <a:chExt cx="2198951" cy="3349518"/>
          </a:xfrm>
        </p:grpSpPr>
        <p:sp>
          <p:nvSpPr>
            <p:cNvPr id="15" name="Forme libre : Forme 9">
              <a:extLst>
                <a:ext uri="{FF2B5EF4-FFF2-40B4-BE49-F238E27FC236}">
                  <a16:creationId xmlns:a16="http://schemas.microsoft.com/office/drawing/2014/main" id="{A0739BDD-AE24-4A98-99C5-D6619F67A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orme libre : Forme 10">
              <a:extLst>
                <a:ext uri="{FF2B5EF4-FFF2-40B4-BE49-F238E27FC236}">
                  <a16:creationId xmlns:a16="http://schemas.microsoft.com/office/drawing/2014/main" id="{FEFC06E6-3363-4CDB-B79D-CCF531848BB5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7" name="Forme libre : Forme 11">
              <a:extLst>
                <a:ext uri="{FF2B5EF4-FFF2-40B4-BE49-F238E27FC236}">
                  <a16:creationId xmlns:a16="http://schemas.microsoft.com/office/drawing/2014/main" id="{B90FB7A8-0E58-4D7D-A300-987F589B44E2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8" name="Forme libre : Forme 12">
              <a:extLst>
                <a:ext uri="{FF2B5EF4-FFF2-40B4-BE49-F238E27FC236}">
                  <a16:creationId xmlns:a16="http://schemas.microsoft.com/office/drawing/2014/main" id="{36269E94-7431-4473-8972-931287C80A4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9" name="Forme libre : Forme 13">
              <a:extLst>
                <a:ext uri="{FF2B5EF4-FFF2-40B4-BE49-F238E27FC236}">
                  <a16:creationId xmlns:a16="http://schemas.microsoft.com/office/drawing/2014/main" id="{808D1C61-DD5B-416A-9D5F-C40FD97783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4">
              <a:extLst>
                <a:ext uri="{FF2B5EF4-FFF2-40B4-BE49-F238E27FC236}">
                  <a16:creationId xmlns:a16="http://schemas.microsoft.com/office/drawing/2014/main" id="{94CB37AC-18BA-4C73-AE9D-1EAFBF960AE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 15">
              <a:extLst>
                <a:ext uri="{FF2B5EF4-FFF2-40B4-BE49-F238E27FC236}">
                  <a16:creationId xmlns:a16="http://schemas.microsoft.com/office/drawing/2014/main" id="{25C8DE62-8360-46F6-B646-7EB8E119A2D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16">
              <a:extLst>
                <a:ext uri="{FF2B5EF4-FFF2-40B4-BE49-F238E27FC236}">
                  <a16:creationId xmlns:a16="http://schemas.microsoft.com/office/drawing/2014/main" id="{57E333B6-C870-4773-862B-65B9C65AF1ED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6282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272" y="401416"/>
            <a:ext cx="4572000" cy="1325563"/>
          </a:xfrm>
        </p:spPr>
        <p:txBody>
          <a:bodyPr rtlCol="0" anchor="b" anchorCtr="0">
            <a:normAutofit/>
          </a:bodyPr>
          <a:lstStyle>
            <a:lvl1pPr>
              <a:defRPr sz="3000" baseline="0"/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59936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" name="Espace réservé d’image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8256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8272" y="2084832"/>
            <a:ext cx="4572000" cy="4134993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60A5D944-41DB-4CFC-97C1-6C7FF8DF373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C52FEBB2-7D11-41E4-8284-A3119240C7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7D4BD90C-0DE3-488B-B828-BDBF5717EA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4158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06040"/>
            <a:ext cx="3924300" cy="1325563"/>
          </a:xfrm>
        </p:spPr>
        <p:txBody>
          <a:bodyPr rtlCol="0">
            <a:noAutofit/>
          </a:bodyPr>
          <a:lstStyle>
            <a:lvl1pPr>
              <a:defRPr sz="3600" baseline="0"/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4105656"/>
            <a:ext cx="2552700" cy="2066071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8B39AA2A-DA2A-4F98-A265-15F8F0D8D45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48" y="6356350"/>
            <a:ext cx="18288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D4140094-ECC6-407A-A2FF-98257769FD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57232" y="6356350"/>
            <a:ext cx="274320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’image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952" y="0"/>
            <a:ext cx="6099048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56CC7D2E-562C-4512-9957-8C1B0A06F6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14" name="En haut à droite">
            <a:extLst>
              <a:ext uri="{FF2B5EF4-FFF2-40B4-BE49-F238E27FC236}">
                <a16:creationId xmlns:a16="http://schemas.microsoft.com/office/drawing/2014/main" id="{7DCF5A23-16BE-4FF7-8562-4B9CD64FB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50" y="-1"/>
            <a:ext cx="2768446" cy="4486275"/>
            <a:chOff x="10849" y="-3086"/>
            <a:chExt cx="2198951" cy="3349518"/>
          </a:xfrm>
        </p:grpSpPr>
        <p:sp>
          <p:nvSpPr>
            <p:cNvPr id="15" name="Forme libre : Forme 9">
              <a:extLst>
                <a:ext uri="{FF2B5EF4-FFF2-40B4-BE49-F238E27FC236}">
                  <a16:creationId xmlns:a16="http://schemas.microsoft.com/office/drawing/2014/main" id="{930E8856-48C1-4FFD-9BC1-360BCDEC0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orme libre : Forme 10">
              <a:extLst>
                <a:ext uri="{FF2B5EF4-FFF2-40B4-BE49-F238E27FC236}">
                  <a16:creationId xmlns:a16="http://schemas.microsoft.com/office/drawing/2014/main" id="{0950DAF3-AE2C-43D7-884D-F377394DBC5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7" name="Forme libre : Forme 11">
              <a:extLst>
                <a:ext uri="{FF2B5EF4-FFF2-40B4-BE49-F238E27FC236}">
                  <a16:creationId xmlns:a16="http://schemas.microsoft.com/office/drawing/2014/main" id="{49552E91-169E-43A2-8337-361B09B2ECE1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8" name="Forme libre : Forme 12">
              <a:extLst>
                <a:ext uri="{FF2B5EF4-FFF2-40B4-BE49-F238E27FC236}">
                  <a16:creationId xmlns:a16="http://schemas.microsoft.com/office/drawing/2014/main" id="{4F38336D-53FF-4098-A32C-E01EF18D47C5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9" name="Forme libre : Forme 13">
              <a:extLst>
                <a:ext uri="{FF2B5EF4-FFF2-40B4-BE49-F238E27FC236}">
                  <a16:creationId xmlns:a16="http://schemas.microsoft.com/office/drawing/2014/main" id="{C78446BA-74A6-401A-BC2F-8B0BB17F7E1D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4">
              <a:extLst>
                <a:ext uri="{FF2B5EF4-FFF2-40B4-BE49-F238E27FC236}">
                  <a16:creationId xmlns:a16="http://schemas.microsoft.com/office/drawing/2014/main" id="{3C401887-78BB-448B-80F1-C8D99C8F25B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 15">
              <a:extLst>
                <a:ext uri="{FF2B5EF4-FFF2-40B4-BE49-F238E27FC236}">
                  <a16:creationId xmlns:a16="http://schemas.microsoft.com/office/drawing/2014/main" id="{44DEADB1-ECC3-4C91-8A42-4B8440DEA49B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16">
              <a:extLst>
                <a:ext uri="{FF2B5EF4-FFF2-40B4-BE49-F238E27FC236}">
                  <a16:creationId xmlns:a16="http://schemas.microsoft.com/office/drawing/2014/main" id="{47CC59C4-2B0F-4C73-ABC9-BB2A900B44A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5923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C39E44-C8F5-4FD0-8345-FA295CEA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B0A9B-526A-4C0F-9112-3130C41A5DD8}"/>
              </a:ext>
            </a:extLst>
          </p:cNvPr>
          <p:cNvSpPr/>
          <p:nvPr userDrawn="1"/>
        </p:nvSpPr>
        <p:spPr>
          <a:xfrm>
            <a:off x="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B472D-4A4C-4AF9-86F1-E43C02D1B18D}"/>
              </a:ext>
            </a:extLst>
          </p:cNvPr>
          <p:cNvSpPr/>
          <p:nvPr userDrawn="1"/>
        </p:nvSpPr>
        <p:spPr>
          <a:xfrm>
            <a:off x="4044950" y="7628569"/>
            <a:ext cx="4038600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530FA-24B1-40EC-A3FE-19C912C40F2C}"/>
              </a:ext>
            </a:extLst>
          </p:cNvPr>
          <p:cNvSpPr/>
          <p:nvPr userDrawn="1"/>
        </p:nvSpPr>
        <p:spPr>
          <a:xfrm>
            <a:off x="811530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7D39AFF2-4D18-4B42-A6B8-58FABF72093B}"/>
              </a:ext>
            </a:extLst>
          </p:cNvPr>
          <p:cNvSpPr/>
          <p:nvPr userDrawn="1"/>
        </p:nvSpPr>
        <p:spPr>
          <a:xfrm>
            <a:off x="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D64E7FA2-CE13-4C5E-96C1-770D8B206A7A}"/>
              </a:ext>
            </a:extLst>
          </p:cNvPr>
          <p:cNvSpPr/>
          <p:nvPr userDrawn="1"/>
        </p:nvSpPr>
        <p:spPr>
          <a:xfrm>
            <a:off x="3048001" y="-984316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67F1754-1A1C-4B4B-96CE-B31AB810622B}"/>
              </a:ext>
            </a:extLst>
          </p:cNvPr>
          <p:cNvSpPr/>
          <p:nvPr userDrawn="1"/>
        </p:nvSpPr>
        <p:spPr>
          <a:xfrm>
            <a:off x="609600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747AC-FBCD-401F-85D9-F585917BEF6B}"/>
              </a:ext>
            </a:extLst>
          </p:cNvPr>
          <p:cNvSpPr/>
          <p:nvPr userDrawn="1"/>
        </p:nvSpPr>
        <p:spPr>
          <a:xfrm>
            <a:off x="9143999" y="-989389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943841-AE0F-41C9-97CC-D11B0249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n haut à droite">
            <a:extLst>
              <a:ext uri="{FF2B5EF4-FFF2-40B4-BE49-F238E27FC236}">
                <a16:creationId xmlns:a16="http://schemas.microsoft.com/office/drawing/2014/main" id="{BACCE7B0-8D06-4252-8429-A339167D2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1975339" y="2702248"/>
            <a:ext cx="2062373" cy="4155752"/>
            <a:chOff x="10849" y="15178"/>
            <a:chExt cx="2198951" cy="3331254"/>
          </a:xfrm>
        </p:grpSpPr>
        <p:sp>
          <p:nvSpPr>
            <p:cNvPr id="12" name="Forme libre : Forme 10">
              <a:extLst>
                <a:ext uri="{FF2B5EF4-FFF2-40B4-BE49-F238E27FC236}">
                  <a16:creationId xmlns:a16="http://schemas.microsoft.com/office/drawing/2014/main" id="{23D7796B-4F31-43D2-9935-135F7251B35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1">
              <a:extLst>
                <a:ext uri="{FF2B5EF4-FFF2-40B4-BE49-F238E27FC236}">
                  <a16:creationId xmlns:a16="http://schemas.microsoft.com/office/drawing/2014/main" id="{023B3E92-CF7A-41F8-A5D4-FDD8C26708D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2">
              <a:extLst>
                <a:ext uri="{FF2B5EF4-FFF2-40B4-BE49-F238E27FC236}">
                  <a16:creationId xmlns:a16="http://schemas.microsoft.com/office/drawing/2014/main" id="{2194F273-6079-4D58-A510-0EBF4227520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5" name="Forme libre : Forme 13">
              <a:extLst>
                <a:ext uri="{FF2B5EF4-FFF2-40B4-BE49-F238E27FC236}">
                  <a16:creationId xmlns:a16="http://schemas.microsoft.com/office/drawing/2014/main" id="{AEC3FE6A-D4E9-4F9B-B689-9C5BF9326B6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6" name="Forme libre : Forme 14">
              <a:extLst>
                <a:ext uri="{FF2B5EF4-FFF2-40B4-BE49-F238E27FC236}">
                  <a16:creationId xmlns:a16="http://schemas.microsoft.com/office/drawing/2014/main" id="{B52D8E87-7BE8-4B9B-B18D-68C99705EEC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7" name="Forme libre : Forme 15">
              <a:extLst>
                <a:ext uri="{FF2B5EF4-FFF2-40B4-BE49-F238E27FC236}">
                  <a16:creationId xmlns:a16="http://schemas.microsoft.com/office/drawing/2014/main" id="{6958AF13-A360-492B-8F33-E0608A11E67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8" name="Forme libre : Forme 16">
              <a:extLst>
                <a:ext uri="{FF2B5EF4-FFF2-40B4-BE49-F238E27FC236}">
                  <a16:creationId xmlns:a16="http://schemas.microsoft.com/office/drawing/2014/main" id="{337AF046-BF07-462B-82F1-2215317CC3A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2552700" cy="1325563"/>
          </a:xfrm>
        </p:spPr>
        <p:txBody>
          <a:bodyPr rtlCol="0">
            <a:noAutofit/>
          </a:bodyPr>
          <a:lstStyle>
            <a:lvl1pPr>
              <a:defRPr sz="3000" baseline="0"/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1789113"/>
            <a:ext cx="2552700" cy="2696918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2pPr>
            <a:lvl3pPr marL="9144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3pPr>
            <a:lvl4pPr marL="13716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4pPr>
            <a:lvl5pPr marL="18288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A1F8D2B3-30A8-4B83-A5C0-C99EF89342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5552" y="0"/>
            <a:ext cx="8156448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027371-9F9C-42B2-9592-42A9839926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AD277C46-5330-47A5-B42E-8A406D226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5446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93048-98A4-4EE6-A653-11BF380C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4572000" cy="1325563"/>
          </a:xfrm>
        </p:spPr>
        <p:txBody>
          <a:bodyPr rtlCol="0">
            <a:normAutofit/>
          </a:bodyPr>
          <a:lstStyle>
            <a:lvl1pPr>
              <a:defRPr sz="3000" baseline="0"/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1789112"/>
            <a:ext cx="4572000" cy="4166519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1717D704-6E87-4C09-AB8E-78E9D5F739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9" name="Espace réservé d’image 6">
            <a:extLst>
              <a:ext uri="{FF2B5EF4-FFF2-40B4-BE49-F238E27FC236}">
                <a16:creationId xmlns:a16="http://schemas.microsoft.com/office/drawing/2014/main" id="{6445CE96-5361-47BD-A601-9A41E49796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2064" y="0"/>
            <a:ext cx="4059936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3" name="Espace réservé d’image 6">
            <a:extLst>
              <a:ext uri="{FF2B5EF4-FFF2-40B4-BE49-F238E27FC236}">
                <a16:creationId xmlns:a16="http://schemas.microsoft.com/office/drawing/2014/main" id="{184B2061-5123-4D27-826E-8B5E6F98AA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471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u pied de page 7">
            <a:extLst>
              <a:ext uri="{FF2B5EF4-FFF2-40B4-BE49-F238E27FC236}">
                <a16:creationId xmlns:a16="http://schemas.microsoft.com/office/drawing/2014/main" id="{7235C1BB-4D36-4657-8084-ED52E2DBF3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830BDA30-4954-480D-9CDA-DFEC700B4B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39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74920"/>
            <a:ext cx="10515600" cy="603504"/>
          </a:xfrm>
        </p:spPr>
        <p:txBody>
          <a:bodyPr rtlCol="0" anchor="b">
            <a:normAutofit/>
          </a:bodyPr>
          <a:lstStyle>
            <a:lvl1pPr algn="ctr">
              <a:defRPr sz="3000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01678D0D-E7C0-4B71-92B6-4809F88B7A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72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42432"/>
            <a:ext cx="10515600" cy="36576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9" name="En bas à droite">
            <a:extLst>
              <a:ext uri="{FF2B5EF4-FFF2-40B4-BE49-F238E27FC236}">
                <a16:creationId xmlns:a16="http://schemas.microsoft.com/office/drawing/2014/main" id="{9B4D6141-35CF-451D-BD01-FA735BAA3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20" name="Graphisme 157">
              <a:extLst>
                <a:ext uri="{FF2B5EF4-FFF2-40B4-BE49-F238E27FC236}">
                  <a16:creationId xmlns:a16="http://schemas.microsoft.com/office/drawing/2014/main" id="{B322DFCF-90C7-4DBE-B29A-947503AA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2" name="Forme libre : Forme 24">
                <a:extLst>
                  <a:ext uri="{FF2B5EF4-FFF2-40B4-BE49-F238E27FC236}">
                    <a16:creationId xmlns:a16="http://schemas.microsoft.com/office/drawing/2014/main" id="{F48A038F-FA3F-4515-8D04-97EF22E6581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3" name="Forme libre : Forme 25">
                <a:extLst>
                  <a:ext uri="{FF2B5EF4-FFF2-40B4-BE49-F238E27FC236}">
                    <a16:creationId xmlns:a16="http://schemas.microsoft.com/office/drawing/2014/main" id="{8155636C-869C-4098-B5E6-7A6B4DB8B61D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4" name="Forme libre : Forme 26">
                <a:extLst>
                  <a:ext uri="{FF2B5EF4-FFF2-40B4-BE49-F238E27FC236}">
                    <a16:creationId xmlns:a16="http://schemas.microsoft.com/office/drawing/2014/main" id="{0E4F1004-DF67-4659-A9F6-7B088CCA24A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5" name="Forme libre : Forme 30">
                <a:extLst>
                  <a:ext uri="{FF2B5EF4-FFF2-40B4-BE49-F238E27FC236}">
                    <a16:creationId xmlns:a16="http://schemas.microsoft.com/office/drawing/2014/main" id="{DE817514-787F-46B1-BA14-6DC30B01333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6" name="Forme libre : Forme 31">
                <a:extLst>
                  <a:ext uri="{FF2B5EF4-FFF2-40B4-BE49-F238E27FC236}">
                    <a16:creationId xmlns:a16="http://schemas.microsoft.com/office/drawing/2014/main" id="{19517BB1-651A-4460-87CD-207F8060759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7" name="Forme libre : Forme 32">
                <a:extLst>
                  <a:ext uri="{FF2B5EF4-FFF2-40B4-BE49-F238E27FC236}">
                    <a16:creationId xmlns:a16="http://schemas.microsoft.com/office/drawing/2014/main" id="{9C651D90-C3D5-4EDB-BE84-CFAF352CB56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8" name="Forme libre : Forme 36">
                <a:extLst>
                  <a:ext uri="{FF2B5EF4-FFF2-40B4-BE49-F238E27FC236}">
                    <a16:creationId xmlns:a16="http://schemas.microsoft.com/office/drawing/2014/main" id="{DD986C4F-FAF9-4E46-AC0A-06859698AD6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21" name="Forme libre : Forme 23">
              <a:extLst>
                <a:ext uri="{FF2B5EF4-FFF2-40B4-BE49-F238E27FC236}">
                  <a16:creationId xmlns:a16="http://schemas.microsoft.com/office/drawing/2014/main" id="{4338AACE-9CB3-4730-AE6B-8898D1E4D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6" name="En bas à droite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sme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orme libre : Form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0" name="Forme libre : Form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1" name="Forme libre : Form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2" name="Forme libre : Forme 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3" name="Forme libre : Forme 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4" name="Forme libre : Forme 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5" name="Forme libre : Forme 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8" name="Forme libre : Form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FE96B313-012D-4870-B065-8F7E74251B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8964" y="1829525"/>
            <a:ext cx="10505786" cy="4337913"/>
          </a:xfrm>
        </p:spPr>
        <p:txBody>
          <a:bodyPr rtlCol="0"/>
          <a:lstStyle/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6" name="En bas à droite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sme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orme libre : Form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0" name="Forme libre : Form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1" name="Forme libre : Form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2" name="Forme libre : Forme 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3" name="Forme libre : Forme 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4" name="Forme libre : Forme 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5" name="Forme libre : Forme 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8" name="Forme libre : Form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B9360AE7-EA24-46DC-9539-F79F9E58EE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8964" y="2060002"/>
            <a:ext cx="10515311" cy="328003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9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48" y="1719072"/>
            <a:ext cx="4709160" cy="2926080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2800" spc="20" baseline="0"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238A46BD-7BF9-45FF-8B9B-6269F3313E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048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7320F30-F8B4-4ECD-B95C-9CEA2FB06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4848" y="4864608"/>
            <a:ext cx="4709160" cy="36576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e la date 6">
            <a:extLst>
              <a:ext uri="{FF2B5EF4-FFF2-40B4-BE49-F238E27FC236}">
                <a16:creationId xmlns:a16="http://schemas.microsoft.com/office/drawing/2014/main" id="{D70719F9-FF81-4368-9918-F7F8C83EEAC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20" name="Espace réservé du pied de page 7">
            <a:extLst>
              <a:ext uri="{FF2B5EF4-FFF2-40B4-BE49-F238E27FC236}">
                <a16:creationId xmlns:a16="http://schemas.microsoft.com/office/drawing/2014/main" id="{82554244-AFE2-4E78-B199-C2315AE10B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345609" y="6356350"/>
            <a:ext cx="274320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En haut à droite">
            <a:extLst>
              <a:ext uri="{FF2B5EF4-FFF2-40B4-BE49-F238E27FC236}">
                <a16:creationId xmlns:a16="http://schemas.microsoft.com/office/drawing/2014/main" id="{9C4825FE-0798-4C51-9649-7A9C4DE1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54652" y="-8827"/>
            <a:ext cx="2037346" cy="3747453"/>
            <a:chOff x="10849" y="15178"/>
            <a:chExt cx="2198951" cy="3331254"/>
          </a:xfrm>
        </p:grpSpPr>
        <p:sp>
          <p:nvSpPr>
            <p:cNvPr id="12" name="Forme libre : Forme 10">
              <a:extLst>
                <a:ext uri="{FF2B5EF4-FFF2-40B4-BE49-F238E27FC236}">
                  <a16:creationId xmlns:a16="http://schemas.microsoft.com/office/drawing/2014/main" id="{822B9B6C-AA13-4DF1-A092-D39EAEFA9051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1">
              <a:extLst>
                <a:ext uri="{FF2B5EF4-FFF2-40B4-BE49-F238E27FC236}">
                  <a16:creationId xmlns:a16="http://schemas.microsoft.com/office/drawing/2014/main" id="{29B894B3-83A9-4074-93F1-DCC2A9A1CA3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2">
              <a:extLst>
                <a:ext uri="{FF2B5EF4-FFF2-40B4-BE49-F238E27FC236}">
                  <a16:creationId xmlns:a16="http://schemas.microsoft.com/office/drawing/2014/main" id="{CB9B20C6-7251-4040-8920-FCE1AFC00F22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5" name="Forme libre : Forme 13">
              <a:extLst>
                <a:ext uri="{FF2B5EF4-FFF2-40B4-BE49-F238E27FC236}">
                  <a16:creationId xmlns:a16="http://schemas.microsoft.com/office/drawing/2014/main" id="{4B278924-B03A-46BD-86D3-23814F354DA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6" name="Forme libre : Forme 14">
              <a:extLst>
                <a:ext uri="{FF2B5EF4-FFF2-40B4-BE49-F238E27FC236}">
                  <a16:creationId xmlns:a16="http://schemas.microsoft.com/office/drawing/2014/main" id="{60BB8FCC-3D93-47A8-AB4F-BDA9764AD1CB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7" name="Forme libre : Forme 15">
              <a:extLst>
                <a:ext uri="{FF2B5EF4-FFF2-40B4-BE49-F238E27FC236}">
                  <a16:creationId xmlns:a16="http://schemas.microsoft.com/office/drawing/2014/main" id="{5BA303AA-6543-47AD-BDCE-99EA5718C682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8" name="Forme libre : Forme 16">
              <a:extLst>
                <a:ext uri="{FF2B5EF4-FFF2-40B4-BE49-F238E27FC236}">
                  <a16:creationId xmlns:a16="http://schemas.microsoft.com/office/drawing/2014/main" id="{CE322720-E7C1-458D-A1F7-DE4A9F9E643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7824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1">
            <a:extLst>
              <a:ext uri="{FF2B5EF4-FFF2-40B4-BE49-F238E27FC236}">
                <a16:creationId xmlns:a16="http://schemas.microsoft.com/office/drawing/2014/main" id="{E2735E56-216C-4BA9-B611-54BE87E4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 rtlCol="0"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5928" y="923544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5928" y="2752344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5928" y="3072384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8" name="Espace réservé d’image 23">
            <a:extLst>
              <a:ext uri="{FF2B5EF4-FFF2-40B4-BE49-F238E27FC236}">
                <a16:creationId xmlns:a16="http://schemas.microsoft.com/office/drawing/2014/main" id="{EE7ECEE8-59DE-4E85-A8C7-51F1919C75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728" y="923544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9" name="Espace réservé du texte 28">
            <a:extLst>
              <a:ext uri="{FF2B5EF4-FFF2-40B4-BE49-F238E27FC236}">
                <a16:creationId xmlns:a16="http://schemas.microsoft.com/office/drawing/2014/main" id="{D97FB821-8CBF-4A4F-B0B9-A06969A963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0728" y="2752344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0" name="Espace réservé du texte 28">
            <a:extLst>
              <a:ext uri="{FF2B5EF4-FFF2-40B4-BE49-F238E27FC236}">
                <a16:creationId xmlns:a16="http://schemas.microsoft.com/office/drawing/2014/main" id="{CD848540-6394-46BF-83DE-84862EC7C8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0728" y="3072384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1" name="Espace réservé d’image 23">
            <a:extLst>
              <a:ext uri="{FF2B5EF4-FFF2-40B4-BE49-F238E27FC236}">
                <a16:creationId xmlns:a16="http://schemas.microsoft.com/office/drawing/2014/main" id="{AA8489A7-C95E-4BD6-A6DA-48D8AD7905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95928" y="3657600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2" name="Espace réservé du texte 28">
            <a:extLst>
              <a:ext uri="{FF2B5EF4-FFF2-40B4-BE49-F238E27FC236}">
                <a16:creationId xmlns:a16="http://schemas.microsoft.com/office/drawing/2014/main" id="{52CC8864-A662-4E73-A14D-A4E610269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5928" y="5468112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548CD837-2123-4EC2-B247-12AACAD5C8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95928" y="5779008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8A30C89E-0A33-4198-A183-7C0A4BD2FF9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10728" y="3657600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5" name="Espace réservé du texte 28">
            <a:extLst>
              <a:ext uri="{FF2B5EF4-FFF2-40B4-BE49-F238E27FC236}">
                <a16:creationId xmlns:a16="http://schemas.microsoft.com/office/drawing/2014/main" id="{C04926A4-C940-425C-86F4-9DA0FCF3E4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0728" y="5468112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6" name="Espace réservé du texte 28">
            <a:extLst>
              <a:ext uri="{FF2B5EF4-FFF2-40B4-BE49-F238E27FC236}">
                <a16:creationId xmlns:a16="http://schemas.microsoft.com/office/drawing/2014/main" id="{02468BEF-BD57-4418-9C05-3675010184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0728" y="5779008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grpSp>
        <p:nvGrpSpPr>
          <p:cNvPr id="38" name="En bas à droite">
            <a:extLst>
              <a:ext uri="{FF2B5EF4-FFF2-40B4-BE49-F238E27FC236}">
                <a16:creationId xmlns:a16="http://schemas.microsoft.com/office/drawing/2014/main" id="{B36FFE50-05C0-4942-89B8-DEE732CC3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39" name="Graphisme 157">
              <a:extLst>
                <a:ext uri="{FF2B5EF4-FFF2-40B4-BE49-F238E27FC236}">
                  <a16:creationId xmlns:a16="http://schemas.microsoft.com/office/drawing/2014/main" id="{A0172B24-EE58-47CA-9252-3427B1FD3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1" name="Forme libre : Forme 24">
                <a:extLst>
                  <a:ext uri="{FF2B5EF4-FFF2-40B4-BE49-F238E27FC236}">
                    <a16:creationId xmlns:a16="http://schemas.microsoft.com/office/drawing/2014/main" id="{8C675FC1-39D2-4629-BC15-4DE2B87A38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2" name="Forme libre : Forme 25">
                <a:extLst>
                  <a:ext uri="{FF2B5EF4-FFF2-40B4-BE49-F238E27FC236}">
                    <a16:creationId xmlns:a16="http://schemas.microsoft.com/office/drawing/2014/main" id="{AD8E5605-F606-41F2-8FA0-0819ACE79B0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3" name="Forme libre : Forme 26">
                <a:extLst>
                  <a:ext uri="{FF2B5EF4-FFF2-40B4-BE49-F238E27FC236}">
                    <a16:creationId xmlns:a16="http://schemas.microsoft.com/office/drawing/2014/main" id="{7B78C10B-193F-4033-B31B-9E56610D22F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4" name="Forme libre : Forme 30">
                <a:extLst>
                  <a:ext uri="{FF2B5EF4-FFF2-40B4-BE49-F238E27FC236}">
                    <a16:creationId xmlns:a16="http://schemas.microsoft.com/office/drawing/2014/main" id="{F0624257-FB1D-4F83-9320-65F1651FDF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5" name="Forme libre : Forme 31">
                <a:extLst>
                  <a:ext uri="{FF2B5EF4-FFF2-40B4-BE49-F238E27FC236}">
                    <a16:creationId xmlns:a16="http://schemas.microsoft.com/office/drawing/2014/main" id="{B8CF1011-9F94-4FA3-A166-9C40E5E9ACA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6" name="Forme libre : Forme 32">
                <a:extLst>
                  <a:ext uri="{FF2B5EF4-FFF2-40B4-BE49-F238E27FC236}">
                    <a16:creationId xmlns:a16="http://schemas.microsoft.com/office/drawing/2014/main" id="{45028FD8-E287-4787-BAD0-D5B4C5DB9AB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7" name="Forme libre : Forme 36">
                <a:extLst>
                  <a:ext uri="{FF2B5EF4-FFF2-40B4-BE49-F238E27FC236}">
                    <a16:creationId xmlns:a16="http://schemas.microsoft.com/office/drawing/2014/main" id="{117B12D1-6969-4FC0-B274-5DFD143DEB7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40" name="Forme libre : Forme 23">
              <a:extLst>
                <a:ext uri="{FF2B5EF4-FFF2-40B4-BE49-F238E27FC236}">
                  <a16:creationId xmlns:a16="http://schemas.microsoft.com/office/drawing/2014/main" id="{E51F424F-933D-4AE9-A7D4-47D30A8E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8186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re 1">
            <a:extLst>
              <a:ext uri="{FF2B5EF4-FFF2-40B4-BE49-F238E27FC236}">
                <a16:creationId xmlns:a16="http://schemas.microsoft.com/office/drawing/2014/main" id="{B49703BB-2651-4695-AEAC-09D07157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 rtlCol="0"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’image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’image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89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8" name="Espace réservé d’image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60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’image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631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2801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1" name="Espace réservé du texte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800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0" name="Espace réservé du texte 28">
            <a:extLst>
              <a:ext uri="{FF2B5EF4-FFF2-40B4-BE49-F238E27FC236}">
                <a16:creationId xmlns:a16="http://schemas.microsoft.com/office/drawing/2014/main" id="{61176CED-9BFE-4139-B6C8-10F9A4DD5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34024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1" name="Espace réservé du texte 28">
            <a:extLst>
              <a:ext uri="{FF2B5EF4-FFF2-40B4-BE49-F238E27FC236}">
                <a16:creationId xmlns:a16="http://schemas.microsoft.com/office/drawing/2014/main" id="{BB2D875B-8A2E-4BAA-87D2-8E96456A85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4023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2" name="Espace réservé du texte 28">
            <a:extLst>
              <a:ext uri="{FF2B5EF4-FFF2-40B4-BE49-F238E27FC236}">
                <a16:creationId xmlns:a16="http://schemas.microsoft.com/office/drawing/2014/main" id="{85BF81E7-E1BD-4D1E-82F6-A7C0CDD6D5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66050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B966330D-3F04-4061-A0B4-9AB5D36C68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66049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3D67AFFF-E27F-41A0-8D71-544EA9CDAF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63151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5" name="Espace réservé du texte 28">
            <a:extLst>
              <a:ext uri="{FF2B5EF4-FFF2-40B4-BE49-F238E27FC236}">
                <a16:creationId xmlns:a16="http://schemas.microsoft.com/office/drawing/2014/main" id="{165BC447-A277-4C10-8A24-D47C19A1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3150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6" name="Espace réservé d’image 23">
            <a:extLst>
              <a:ext uri="{FF2B5EF4-FFF2-40B4-BE49-F238E27FC236}">
                <a16:creationId xmlns:a16="http://schemas.microsoft.com/office/drawing/2014/main" id="{D38576C9-402D-4831-A0EF-BBCA80D73A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718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7" name="Espace réservé d’image 23">
            <a:extLst>
              <a:ext uri="{FF2B5EF4-FFF2-40B4-BE49-F238E27FC236}">
                <a16:creationId xmlns:a16="http://schemas.microsoft.com/office/drawing/2014/main" id="{7C6F3EEF-659E-493F-AFB3-FCED6B1DF5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689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8" name="Espace réservé d’image 23">
            <a:extLst>
              <a:ext uri="{FF2B5EF4-FFF2-40B4-BE49-F238E27FC236}">
                <a16:creationId xmlns:a16="http://schemas.microsoft.com/office/drawing/2014/main" id="{979DF6BA-4DEB-48BE-B6A3-693B3E7BBA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660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9" name="Espace réservé d’image 23">
            <a:extLst>
              <a:ext uri="{FF2B5EF4-FFF2-40B4-BE49-F238E27FC236}">
                <a16:creationId xmlns:a16="http://schemas.microsoft.com/office/drawing/2014/main" id="{5BBD9013-A1CA-4022-8094-3B41A25834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631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id="{F2248C56-00FA-4F0D-BF46-063951CCC5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2801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1" name="Espace réservé du texte 28">
            <a:extLst>
              <a:ext uri="{FF2B5EF4-FFF2-40B4-BE49-F238E27FC236}">
                <a16:creationId xmlns:a16="http://schemas.microsoft.com/office/drawing/2014/main" id="{35FEBC56-AFA3-4970-8BC5-C90EE1A9E6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2800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2" name="Espace réservé du texte 28">
            <a:extLst>
              <a:ext uri="{FF2B5EF4-FFF2-40B4-BE49-F238E27FC236}">
                <a16:creationId xmlns:a16="http://schemas.microsoft.com/office/drawing/2014/main" id="{8CCCF04E-E04C-4AB1-9C53-B92D17F932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4024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3" name="Espace réservé du texte 28">
            <a:extLst>
              <a:ext uri="{FF2B5EF4-FFF2-40B4-BE49-F238E27FC236}">
                <a16:creationId xmlns:a16="http://schemas.microsoft.com/office/drawing/2014/main" id="{219B05E2-B801-49E7-BB53-1DA62B859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34023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4" name="Espace réservé du texte 28">
            <a:extLst>
              <a:ext uri="{FF2B5EF4-FFF2-40B4-BE49-F238E27FC236}">
                <a16:creationId xmlns:a16="http://schemas.microsoft.com/office/drawing/2014/main" id="{A31D8B7D-D3A7-4B0C-8920-B72C7DDA4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050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5" name="Espace réservé du texte 28">
            <a:extLst>
              <a:ext uri="{FF2B5EF4-FFF2-40B4-BE49-F238E27FC236}">
                <a16:creationId xmlns:a16="http://schemas.microsoft.com/office/drawing/2014/main" id="{C2A50E85-EEA7-44BE-9C60-F2F8E34A5D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66049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6" name="Espace réservé du texte 28">
            <a:extLst>
              <a:ext uri="{FF2B5EF4-FFF2-40B4-BE49-F238E27FC236}">
                <a16:creationId xmlns:a16="http://schemas.microsoft.com/office/drawing/2014/main" id="{786FCB93-7EDA-432A-9123-7F027D3530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63151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7" name="Espace réservé du texte 28">
            <a:extLst>
              <a:ext uri="{FF2B5EF4-FFF2-40B4-BE49-F238E27FC236}">
                <a16:creationId xmlns:a16="http://schemas.microsoft.com/office/drawing/2014/main" id="{69394CE7-498A-4E40-A644-3E96C78BBA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63150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grpSp>
        <p:nvGrpSpPr>
          <p:cNvPr id="40" name="En bas à droite">
            <a:extLst>
              <a:ext uri="{FF2B5EF4-FFF2-40B4-BE49-F238E27FC236}">
                <a16:creationId xmlns:a16="http://schemas.microsoft.com/office/drawing/2014/main" id="{7CC44202-D72A-410C-BDF3-D38B4445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41" name="Graphisme 157">
              <a:extLst>
                <a:ext uri="{FF2B5EF4-FFF2-40B4-BE49-F238E27FC236}">
                  <a16:creationId xmlns:a16="http://schemas.microsoft.com/office/drawing/2014/main" id="{7256F1E1-6B3C-4A7D-A2DA-E78B8167A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3" name="Forme libre : Forme 24">
                <a:extLst>
                  <a:ext uri="{FF2B5EF4-FFF2-40B4-BE49-F238E27FC236}">
                    <a16:creationId xmlns:a16="http://schemas.microsoft.com/office/drawing/2014/main" id="{CBACE6E7-9D64-4E22-947B-A16BC13A49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4" name="Forme libre : Forme 25">
                <a:extLst>
                  <a:ext uri="{FF2B5EF4-FFF2-40B4-BE49-F238E27FC236}">
                    <a16:creationId xmlns:a16="http://schemas.microsoft.com/office/drawing/2014/main" id="{312E2F0C-7DDA-46C1-8BFC-0CB6610ED2D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5" name="Forme libre : Forme 26">
                <a:extLst>
                  <a:ext uri="{FF2B5EF4-FFF2-40B4-BE49-F238E27FC236}">
                    <a16:creationId xmlns:a16="http://schemas.microsoft.com/office/drawing/2014/main" id="{B00BB558-C9D3-4865-9D7C-68080BD9BC5C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6" name="Forme libre : Forme 30">
                <a:extLst>
                  <a:ext uri="{FF2B5EF4-FFF2-40B4-BE49-F238E27FC236}">
                    <a16:creationId xmlns:a16="http://schemas.microsoft.com/office/drawing/2014/main" id="{DE84E9D1-C6BC-4D0F-8E28-452D1A2D63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7" name="Forme libre : Forme 31">
                <a:extLst>
                  <a:ext uri="{FF2B5EF4-FFF2-40B4-BE49-F238E27FC236}">
                    <a16:creationId xmlns:a16="http://schemas.microsoft.com/office/drawing/2014/main" id="{7EBBCCB4-1809-40AD-91F6-39C28759E5E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8" name="Forme libre : Forme 32">
                <a:extLst>
                  <a:ext uri="{FF2B5EF4-FFF2-40B4-BE49-F238E27FC236}">
                    <a16:creationId xmlns:a16="http://schemas.microsoft.com/office/drawing/2014/main" id="{BA3FEF5E-47CD-4172-8DF6-02148A3725E4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49" name="Forme libre : Forme 36">
                <a:extLst>
                  <a:ext uri="{FF2B5EF4-FFF2-40B4-BE49-F238E27FC236}">
                    <a16:creationId xmlns:a16="http://schemas.microsoft.com/office/drawing/2014/main" id="{A0DB2A11-69BA-47A8-83C3-24DC12533D2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42" name="Forme libre : Forme 23">
              <a:extLst>
                <a:ext uri="{FF2B5EF4-FFF2-40B4-BE49-F238E27FC236}">
                  <a16:creationId xmlns:a16="http://schemas.microsoft.com/office/drawing/2014/main" id="{03BB437D-6EF7-4ADF-B47F-C4F3AA64A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616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70" r:id="rId3"/>
    <p:sldLayoutId id="2147483651" r:id="rId4"/>
    <p:sldLayoutId id="2147483654" r:id="rId5"/>
    <p:sldLayoutId id="2147483673" r:id="rId6"/>
    <p:sldLayoutId id="2147483663" r:id="rId7"/>
    <p:sldLayoutId id="2147483667" r:id="rId8"/>
    <p:sldLayoutId id="2147483664" r:id="rId9"/>
    <p:sldLayoutId id="2147483671" r:id="rId10"/>
    <p:sldLayoutId id="2147483672" r:id="rId11"/>
    <p:sldLayoutId id="2147483662" r:id="rId12"/>
    <p:sldLayoutId id="2147483666" r:id="rId13"/>
    <p:sldLayoutId id="2147483660" r:id="rId14"/>
    <p:sldLayoutId id="2147483661" r:id="rId15"/>
    <p:sldLayoutId id="2147483652" r:id="rId16"/>
    <p:sldLayoutId id="2147483653" r:id="rId17"/>
    <p:sldLayoutId id="2147483655" r:id="rId18"/>
    <p:sldLayoutId id="2147483656" r:id="rId19"/>
    <p:sldLayoutId id="2147483657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spc="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15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0" pos="1920" userDrawn="1">
          <p15:clr>
            <a:srgbClr val="547EBF"/>
          </p15:clr>
        </p15:guide>
        <p15:guide id="12" pos="5736" userDrawn="1">
          <p15:clr>
            <a:srgbClr val="547EBF"/>
          </p15:clr>
        </p15:guide>
        <p15:guide id="15" pos="5112" userDrawn="1">
          <p15:clr>
            <a:srgbClr val="9FCC3B"/>
          </p15:clr>
        </p15:guide>
        <p15:guide id="16" pos="254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svg"/><Relationship Id="rId4" Type="http://schemas.openxmlformats.org/officeDocument/2006/relationships/diagramData" Target="../diagrams/data3.xml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CC939A8A-97EA-346B-07B3-1B432FDEA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Bibliographie de service</a:t>
            </a:r>
            <a:endParaRPr lang="fr-FR" dirty="0"/>
          </a:p>
        </p:txBody>
      </p:sp>
      <p:sp>
        <p:nvSpPr>
          <p:cNvPr id="16" name="Sous-titre 15">
            <a:extLst>
              <a:ext uri="{FF2B5EF4-FFF2-40B4-BE49-F238E27FC236}">
                <a16:creationId xmlns:a16="http://schemas.microsoft.com/office/drawing/2014/main" id="{CF7F4109-A8D5-8674-BEC3-867F4D779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8163" y="5654649"/>
            <a:ext cx="9674269" cy="1138605"/>
          </a:xfrm>
        </p:spPr>
        <p:txBody>
          <a:bodyPr>
            <a:normAutofit/>
          </a:bodyPr>
          <a:lstStyle/>
          <a:p>
            <a:r>
              <a:rPr lang="fr-FR" sz="1400" b="1" dirty="0"/>
              <a:t>Cassilia DEI, DESMIR 5</a:t>
            </a:r>
            <a:r>
              <a:rPr lang="fr-FR" sz="1400" b="1" baseline="30000" dirty="0"/>
              <a:t>ème</a:t>
            </a:r>
            <a:r>
              <a:rPr lang="fr-FR" sz="1400" b="1" dirty="0"/>
              <a:t> semestre</a:t>
            </a:r>
          </a:p>
          <a:p>
            <a:r>
              <a:rPr lang="fr-FR" sz="1400" b="1" dirty="0"/>
              <a:t>		03/02/2023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9EE42EE6-766D-2691-8BF9-4C4219560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0962"/>
            <a:ext cx="12192000" cy="43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6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49FF7C-8F34-28B1-25E1-A3469220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E4658B-19A7-43D4-3E95-98AE18E1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00B4BB-EF27-05FF-708F-081439A0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0E26D5-F8A0-DC91-C98E-5A45C6814E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489" y="2878759"/>
            <a:ext cx="10515311" cy="3280037"/>
          </a:xfrm>
        </p:spPr>
        <p:txBody>
          <a:bodyPr/>
          <a:lstStyle/>
          <a:p>
            <a:r>
              <a:rPr lang="fr-FR" b="1" dirty="0"/>
              <a:t>Hypothèse</a:t>
            </a:r>
            <a:r>
              <a:rPr lang="fr-FR" dirty="0"/>
              <a:t> : test de sevrage en PSV peut réduire le temps jusqu’à l’extubation comparativement au T-</a:t>
            </a:r>
            <a:r>
              <a:rPr lang="fr-FR" dirty="0" err="1"/>
              <a:t>piece</a:t>
            </a:r>
            <a:r>
              <a:rPr lang="fr-FR" dirty="0"/>
              <a:t> sans entrainer un risque plus élevé de ré intubation chez les patients à haut risque d’échec ?</a:t>
            </a:r>
          </a:p>
          <a:p>
            <a:r>
              <a:rPr lang="fr-FR" dirty="0"/>
              <a:t>Cad : diminuer le timing pour aller à l’extubation sans risque d’augmenter la ré intubation chez les patients à haut risque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BDAC0A-0BBB-2047-6C25-A220259E3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68606" cy="26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3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5EEC5D-0630-1959-35DD-5CB8C816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80AC54-4E0D-992D-9916-50BBD01D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dirty="0"/>
              <a:t>Bibliographie de service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1FBA14-23CF-7EB0-73A0-6A81E38B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11</a:t>
            </a:fld>
            <a:endParaRPr lang="fr-FR" noProof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3FA1D81C-84DA-E9CC-8FBD-F5E7CB7DDD3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2255177"/>
              </p:ext>
            </p:extLst>
          </p:nvPr>
        </p:nvGraphicFramePr>
        <p:xfrm>
          <a:off x="963003" y="2763168"/>
          <a:ext cx="10515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3257071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8681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Critères d’inclusion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Critères d’exclusion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42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IOT &gt;24h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Patient à haut risque d’échec EOT*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Test de sevrage envisageable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FR≤35/min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SpO2≥90% sous FiO2≤40%</a:t>
                      </a:r>
                      <a:br>
                        <a:rPr lang="fr-FR" dirty="0"/>
                      </a:br>
                      <a:r>
                        <a:rPr lang="fr-FR" dirty="0"/>
                        <a:t>Ou PaO2/FiO2≥150 </a:t>
                      </a:r>
                      <a:br>
                        <a:rPr lang="fr-FR" dirty="0"/>
                      </a:br>
                      <a:r>
                        <a:rPr lang="fr-FR" dirty="0"/>
                        <a:t>Avec PEP≤8mmHg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Toux efficace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Eveil RASS [-2;1]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Sans sédation continue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Sans vasopresseurs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Traumatisé crânien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Maladie neuromusculaire </a:t>
                      </a:r>
                      <a:r>
                        <a:rPr lang="fr-FR" sz="1400" i="1" dirty="0"/>
                        <a:t>(nécessite test sevrage + longs)</a:t>
                      </a:r>
                      <a:endParaRPr lang="fr-FR" i="1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Décision de LATA (pas de ré intubation décidée)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4559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7C9129F-0659-1692-7125-383C42717D76}"/>
              </a:ext>
            </a:extLst>
          </p:cNvPr>
          <p:cNvSpPr txBox="1"/>
          <p:nvPr/>
        </p:nvSpPr>
        <p:spPr>
          <a:xfrm>
            <a:off x="3581400" y="4663430"/>
            <a:ext cx="2906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*Au moins 1 critère parmi: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&gt;65a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Maladie cardiaque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Maladie respiratoire</a:t>
            </a: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CCBA948A-959D-C051-9B52-73CED98B9BE0}"/>
              </a:ext>
            </a:extLst>
          </p:cNvPr>
          <p:cNvSpPr/>
          <p:nvPr/>
        </p:nvSpPr>
        <p:spPr>
          <a:xfrm>
            <a:off x="505803" y="4038387"/>
            <a:ext cx="237995" cy="2204581"/>
          </a:xfrm>
          <a:prstGeom prst="lef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DCB21D-2289-D9BB-2EB7-66CA880F37CB}"/>
              </a:ext>
            </a:extLst>
          </p:cNvPr>
          <p:cNvSpPr txBox="1"/>
          <p:nvPr/>
        </p:nvSpPr>
        <p:spPr>
          <a:xfrm rot="16200000">
            <a:off x="-1198180" y="4715605"/>
            <a:ext cx="2880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Critères de sevrage/extubabilité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35930F-50EB-35F6-1591-53AE0543E649}"/>
              </a:ext>
            </a:extLst>
          </p:cNvPr>
          <p:cNvSpPr txBox="1"/>
          <p:nvPr/>
        </p:nvSpPr>
        <p:spPr>
          <a:xfrm>
            <a:off x="974659" y="1394351"/>
            <a:ext cx="10492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Etude multicentrique de pratique clinique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Randomisée par permutation (blocs 4) 1:1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Sans aveugle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Stratifiée sur le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Graphique 11" descr="Groupe de personnes avec un remplissage uni">
            <a:extLst>
              <a:ext uri="{FF2B5EF4-FFF2-40B4-BE49-F238E27FC236}">
                <a16:creationId xmlns:a16="http://schemas.microsoft.com/office/drawing/2014/main" id="{313C1833-E404-134E-5544-12C43FE54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3" y="1604105"/>
            <a:ext cx="914400" cy="914400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BE889B-AC01-46FE-6461-4705FB57A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953" y="1394351"/>
            <a:ext cx="2901307" cy="1105968"/>
          </a:xfrm>
          <a:prstGeom prst="rect">
            <a:avLst/>
          </a:prstGeom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DCDDDCAA-20CA-05D1-7F69-1A36656A2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446241"/>
              </p:ext>
            </p:extLst>
          </p:nvPr>
        </p:nvGraphicFramePr>
        <p:xfrm>
          <a:off x="0" y="0"/>
          <a:ext cx="12192000" cy="124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387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E7249C-A8A3-A25A-029C-88DF4E35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DD7ED-5985-DFEC-CAD6-423F3E13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DBCDB0-B6CF-C2F5-9FD3-E1D6067F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12</a:t>
            </a:fld>
            <a:endParaRPr lang="fr-FR" noProof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6524717-CFC9-3540-13FD-033544D3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34" y="3258138"/>
            <a:ext cx="3749806" cy="2109266"/>
          </a:xfrm>
          <a:prstGeom prst="rect">
            <a:avLst/>
          </a:prstGeom>
        </p:spPr>
      </p:pic>
      <p:pic>
        <p:nvPicPr>
          <p:cNvPr id="16" name="Image 15" descr="Une image contenant vert&#10;&#10;Description générée automatiquement">
            <a:extLst>
              <a:ext uri="{FF2B5EF4-FFF2-40B4-BE49-F238E27FC236}">
                <a16:creationId xmlns:a16="http://schemas.microsoft.com/office/drawing/2014/main" id="{0EA0D951-D9A2-BC90-549A-9D8125693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5" t="19548" r="23816" b="17986"/>
          <a:stretch/>
        </p:blipFill>
        <p:spPr>
          <a:xfrm>
            <a:off x="7507326" y="3149986"/>
            <a:ext cx="1945709" cy="2232995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6BF16F67-7662-0111-D30D-5F92DBB52C75}"/>
              </a:ext>
            </a:extLst>
          </p:cNvPr>
          <p:cNvSpPr/>
          <p:nvPr/>
        </p:nvSpPr>
        <p:spPr>
          <a:xfrm>
            <a:off x="4083659" y="3270054"/>
            <a:ext cx="738862" cy="762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AI 8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BC837F1-C1B7-5A5C-289F-AB39F3608167}"/>
              </a:ext>
            </a:extLst>
          </p:cNvPr>
          <p:cNvSpPr/>
          <p:nvPr/>
        </p:nvSpPr>
        <p:spPr>
          <a:xfrm>
            <a:off x="4083658" y="4120338"/>
            <a:ext cx="804797" cy="77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FiO2≤40%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7CD7157-329F-E0FA-ECC1-75D55BEDCF35}"/>
              </a:ext>
            </a:extLst>
          </p:cNvPr>
          <p:cNvSpPr/>
          <p:nvPr/>
        </p:nvSpPr>
        <p:spPr>
          <a:xfrm>
            <a:off x="3299738" y="3651412"/>
            <a:ext cx="738862" cy="762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PEP 0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2A9E37C-F6E8-57E5-2299-1F0633456005}"/>
              </a:ext>
            </a:extLst>
          </p:cNvPr>
          <p:cNvSpPr/>
          <p:nvPr/>
        </p:nvSpPr>
        <p:spPr>
          <a:xfrm>
            <a:off x="9695145" y="3270053"/>
            <a:ext cx="951978" cy="988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02≤6L/min</a:t>
            </a:r>
          </a:p>
        </p:txBody>
      </p:sp>
      <p:pic>
        <p:nvPicPr>
          <p:cNvPr id="23" name="Graphique 22" descr="Horloge avec un remplissage uni">
            <a:extLst>
              <a:ext uri="{FF2B5EF4-FFF2-40B4-BE49-F238E27FC236}">
                <a16:creationId xmlns:a16="http://schemas.microsoft.com/office/drawing/2014/main" id="{83AF6362-F86F-4465-293D-3E861110B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3649" y="1573493"/>
            <a:ext cx="914400" cy="9144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BF00189-9BB5-51BC-2B82-608C2D00AC1A}"/>
              </a:ext>
            </a:extLst>
          </p:cNvPr>
          <p:cNvSpPr txBox="1"/>
          <p:nvPr/>
        </p:nvSpPr>
        <p:spPr>
          <a:xfrm>
            <a:off x="5601222" y="2670528"/>
            <a:ext cx="9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1H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4990B83-61D2-9967-C5A9-B5B3E438DDA7}"/>
              </a:ext>
            </a:extLst>
          </p:cNvPr>
          <p:cNvSpPr txBox="1"/>
          <p:nvPr/>
        </p:nvSpPr>
        <p:spPr>
          <a:xfrm>
            <a:off x="5339741" y="4205678"/>
            <a:ext cx="2272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échec répéter /j tant que critères de sevrage présents</a:t>
            </a:r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61B903B0-6D36-C86C-5C8C-41CABF09A5EA}"/>
              </a:ext>
            </a:extLst>
          </p:cNvPr>
          <p:cNvSpPr/>
          <p:nvPr/>
        </p:nvSpPr>
        <p:spPr>
          <a:xfrm>
            <a:off x="6026360" y="3070753"/>
            <a:ext cx="146264" cy="9620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Graphique 29" descr="Terminé avec un remplissage uni">
            <a:extLst>
              <a:ext uri="{FF2B5EF4-FFF2-40B4-BE49-F238E27FC236}">
                <a16:creationId xmlns:a16="http://schemas.microsoft.com/office/drawing/2014/main" id="{1AC4FA46-94E5-9B3E-C482-698A89E93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1830" y="5554686"/>
            <a:ext cx="914400" cy="91440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190D875A-4FAD-18FC-4B28-230467B47A0F}"/>
              </a:ext>
            </a:extLst>
          </p:cNvPr>
          <p:cNvSpPr txBox="1"/>
          <p:nvPr/>
        </p:nvSpPr>
        <p:spPr>
          <a:xfrm>
            <a:off x="2209800" y="5711868"/>
            <a:ext cx="778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Reconnexion avec paramètres précédents ≈ 1H pour éviter épuisement</a:t>
            </a:r>
          </a:p>
          <a:p>
            <a:r>
              <a:rPr lang="fr-FR" dirty="0"/>
              <a:t>Relais par VNI/OHD x48h encouragé</a:t>
            </a:r>
          </a:p>
        </p:txBody>
      </p:sp>
      <p:pic>
        <p:nvPicPr>
          <p:cNvPr id="33" name="Graphique 32" descr="Case à cocher barrée avec un remplissage uni">
            <a:extLst>
              <a:ext uri="{FF2B5EF4-FFF2-40B4-BE49-F238E27FC236}">
                <a16:creationId xmlns:a16="http://schemas.microsoft.com/office/drawing/2014/main" id="{D5B6BABF-331B-E40F-A7A6-8B7114141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4021" y="3085802"/>
            <a:ext cx="732339" cy="732339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A78762B0-958A-DC2A-4819-872E2178DE5B}"/>
              </a:ext>
            </a:extLst>
          </p:cNvPr>
          <p:cNvSpPr txBox="1"/>
          <p:nvPr/>
        </p:nvSpPr>
        <p:spPr>
          <a:xfrm>
            <a:off x="3219129" y="300717"/>
            <a:ext cx="532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Randomisation</a:t>
            </a:r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52553229-A97B-BE7B-EB4B-2527D6B77F91}"/>
              </a:ext>
            </a:extLst>
          </p:cNvPr>
          <p:cNvSpPr/>
          <p:nvPr/>
        </p:nvSpPr>
        <p:spPr>
          <a:xfrm>
            <a:off x="2530605" y="820104"/>
            <a:ext cx="769133" cy="2030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C4658775-8308-30D9-8E5C-9086BF47C1D2}"/>
              </a:ext>
            </a:extLst>
          </p:cNvPr>
          <p:cNvSpPr/>
          <p:nvPr/>
        </p:nvSpPr>
        <p:spPr>
          <a:xfrm>
            <a:off x="8507697" y="894936"/>
            <a:ext cx="769133" cy="2030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60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E7249C-A8A3-A25A-029C-88DF4E35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DD7ED-5985-DFEC-CAD6-423F3E13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DBCDB0-B6CF-C2F5-9FD3-E1D6067F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13</a:t>
            </a:fld>
            <a:endParaRPr lang="fr-FR" noProof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6524717-CFC9-3540-13FD-033544D3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34" y="3258138"/>
            <a:ext cx="3749806" cy="2109266"/>
          </a:xfrm>
          <a:prstGeom prst="rect">
            <a:avLst/>
          </a:prstGeom>
        </p:spPr>
      </p:pic>
      <p:pic>
        <p:nvPicPr>
          <p:cNvPr id="16" name="Image 15" descr="Une image contenant vert&#10;&#10;Description générée automatiquement">
            <a:extLst>
              <a:ext uri="{FF2B5EF4-FFF2-40B4-BE49-F238E27FC236}">
                <a16:creationId xmlns:a16="http://schemas.microsoft.com/office/drawing/2014/main" id="{0EA0D951-D9A2-BC90-549A-9D8125693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5" t="19548" r="23816" b="17986"/>
          <a:stretch/>
        </p:blipFill>
        <p:spPr>
          <a:xfrm>
            <a:off x="7507326" y="3149986"/>
            <a:ext cx="1945709" cy="2232995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6BF16F67-7662-0111-D30D-5F92DBB52C75}"/>
              </a:ext>
            </a:extLst>
          </p:cNvPr>
          <p:cNvSpPr/>
          <p:nvPr/>
        </p:nvSpPr>
        <p:spPr>
          <a:xfrm>
            <a:off x="4083659" y="3270054"/>
            <a:ext cx="738862" cy="762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AI 8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BC837F1-C1B7-5A5C-289F-AB39F3608167}"/>
              </a:ext>
            </a:extLst>
          </p:cNvPr>
          <p:cNvSpPr/>
          <p:nvPr/>
        </p:nvSpPr>
        <p:spPr>
          <a:xfrm>
            <a:off x="4083658" y="4120338"/>
            <a:ext cx="804797" cy="77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FiO2≤40%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7CD7157-329F-E0FA-ECC1-75D55BEDCF35}"/>
              </a:ext>
            </a:extLst>
          </p:cNvPr>
          <p:cNvSpPr/>
          <p:nvPr/>
        </p:nvSpPr>
        <p:spPr>
          <a:xfrm>
            <a:off x="3299738" y="3651412"/>
            <a:ext cx="738862" cy="762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PEP 0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2A9E37C-F6E8-57E5-2299-1F0633456005}"/>
              </a:ext>
            </a:extLst>
          </p:cNvPr>
          <p:cNvSpPr/>
          <p:nvPr/>
        </p:nvSpPr>
        <p:spPr>
          <a:xfrm>
            <a:off x="9695145" y="3270053"/>
            <a:ext cx="951978" cy="988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02≤6L/min</a:t>
            </a:r>
          </a:p>
        </p:txBody>
      </p:sp>
      <p:pic>
        <p:nvPicPr>
          <p:cNvPr id="23" name="Graphique 22" descr="Horloge avec un remplissage uni">
            <a:extLst>
              <a:ext uri="{FF2B5EF4-FFF2-40B4-BE49-F238E27FC236}">
                <a16:creationId xmlns:a16="http://schemas.microsoft.com/office/drawing/2014/main" id="{83AF6362-F86F-4465-293D-3E861110B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3649" y="1573493"/>
            <a:ext cx="914400" cy="9144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BF00189-9BB5-51BC-2B82-608C2D00AC1A}"/>
              </a:ext>
            </a:extLst>
          </p:cNvPr>
          <p:cNvSpPr txBox="1"/>
          <p:nvPr/>
        </p:nvSpPr>
        <p:spPr>
          <a:xfrm>
            <a:off x="5601222" y="2670528"/>
            <a:ext cx="9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1H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4990B83-61D2-9967-C5A9-B5B3E438DDA7}"/>
              </a:ext>
            </a:extLst>
          </p:cNvPr>
          <p:cNvSpPr txBox="1"/>
          <p:nvPr/>
        </p:nvSpPr>
        <p:spPr>
          <a:xfrm>
            <a:off x="5339741" y="4205678"/>
            <a:ext cx="2272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échec répéter /j tant que critères de sevrage présents</a:t>
            </a:r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61B903B0-6D36-C86C-5C8C-41CABF09A5EA}"/>
              </a:ext>
            </a:extLst>
          </p:cNvPr>
          <p:cNvSpPr/>
          <p:nvPr/>
        </p:nvSpPr>
        <p:spPr>
          <a:xfrm>
            <a:off x="6026360" y="3070753"/>
            <a:ext cx="146264" cy="9620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Graphique 29" descr="Terminé avec un remplissage uni">
            <a:extLst>
              <a:ext uri="{FF2B5EF4-FFF2-40B4-BE49-F238E27FC236}">
                <a16:creationId xmlns:a16="http://schemas.microsoft.com/office/drawing/2014/main" id="{1AC4FA46-94E5-9B3E-C482-698A89E93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1830" y="5554686"/>
            <a:ext cx="914400" cy="91440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190D875A-4FAD-18FC-4B28-230467B47A0F}"/>
              </a:ext>
            </a:extLst>
          </p:cNvPr>
          <p:cNvSpPr txBox="1"/>
          <p:nvPr/>
        </p:nvSpPr>
        <p:spPr>
          <a:xfrm>
            <a:off x="2209800" y="5711868"/>
            <a:ext cx="778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Reconnexion avec paramètres précédents ≈ 1H pour éviter épuisement</a:t>
            </a:r>
          </a:p>
          <a:p>
            <a:r>
              <a:rPr lang="fr-FR" dirty="0"/>
              <a:t>Relais par VNI/OHD x48h encouragé</a:t>
            </a:r>
          </a:p>
        </p:txBody>
      </p:sp>
      <p:pic>
        <p:nvPicPr>
          <p:cNvPr id="33" name="Graphique 32" descr="Case à cocher barrée avec un remplissage uni">
            <a:extLst>
              <a:ext uri="{FF2B5EF4-FFF2-40B4-BE49-F238E27FC236}">
                <a16:creationId xmlns:a16="http://schemas.microsoft.com/office/drawing/2014/main" id="{D5B6BABF-331B-E40F-A7A6-8B7114141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4021" y="3085802"/>
            <a:ext cx="732339" cy="732339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A78762B0-958A-DC2A-4819-872E2178DE5B}"/>
              </a:ext>
            </a:extLst>
          </p:cNvPr>
          <p:cNvSpPr txBox="1"/>
          <p:nvPr/>
        </p:nvSpPr>
        <p:spPr>
          <a:xfrm>
            <a:off x="3219129" y="300717"/>
            <a:ext cx="532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Randomisation</a:t>
            </a:r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52553229-A97B-BE7B-EB4B-2527D6B77F91}"/>
              </a:ext>
            </a:extLst>
          </p:cNvPr>
          <p:cNvSpPr/>
          <p:nvPr/>
        </p:nvSpPr>
        <p:spPr>
          <a:xfrm>
            <a:off x="2530605" y="820104"/>
            <a:ext cx="769133" cy="2030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C4658775-8308-30D9-8E5C-9086BF47C1D2}"/>
              </a:ext>
            </a:extLst>
          </p:cNvPr>
          <p:cNvSpPr/>
          <p:nvPr/>
        </p:nvSpPr>
        <p:spPr>
          <a:xfrm>
            <a:off x="8507697" y="894936"/>
            <a:ext cx="769133" cy="2030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0DE9DA7-42B1-FFEA-6EE5-D7AD4A88041C}"/>
              </a:ext>
            </a:extLst>
          </p:cNvPr>
          <p:cNvSpPr txBox="1"/>
          <p:nvPr/>
        </p:nvSpPr>
        <p:spPr>
          <a:xfrm>
            <a:off x="3365833" y="2439678"/>
            <a:ext cx="5036155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Critères </a:t>
            </a:r>
            <a:r>
              <a:rPr lang="fr-FR" b="1" dirty="0">
                <a:solidFill>
                  <a:schemeClr val="bg1"/>
                </a:solidFill>
              </a:rPr>
              <a:t>d’échec</a:t>
            </a:r>
            <a:r>
              <a:rPr lang="fr-FR" dirty="0">
                <a:solidFill>
                  <a:schemeClr val="bg1"/>
                </a:solidFill>
              </a:rPr>
              <a:t> du test de sevrage :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FR&gt;35/min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Mise en jeu des muscles accessoires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SpO2&lt;90% sous ≤6L/min ou 40% de FiO2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Instabilité hémodynamique définie par :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Fc≥140bpm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ou PAS&lt;90mmHg ou &gt;180mmHg avec signes d’hypoperfusion ou troubles neurologiques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62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2660F3-3C80-A3BD-50C0-B4E7F20B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CE3303-DFC1-71DC-E67C-8385F212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05A264-14E9-9463-5A6C-27085502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14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3E5297-C2E7-BC65-6860-C87453D9CD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901701"/>
            <a:ext cx="10515600" cy="5173636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/>
              <a:t>CJP</a:t>
            </a:r>
            <a:r>
              <a:rPr lang="fr-FR" sz="2400" dirty="0"/>
              <a:t> : durée de vie totale et nombre de jour sans exposition à la VM (</a:t>
            </a:r>
            <a:r>
              <a:rPr lang="fr-FR" sz="2400" dirty="0" err="1"/>
              <a:t>ventilator</a:t>
            </a:r>
            <a:r>
              <a:rPr lang="fr-FR" sz="2400" dirty="0"/>
              <a:t> free </a:t>
            </a:r>
            <a:r>
              <a:rPr lang="fr-FR" sz="2400" dirty="0" err="1"/>
              <a:t>days</a:t>
            </a:r>
            <a:r>
              <a:rPr lang="fr-FR" sz="2400" dirty="0"/>
              <a:t>)</a:t>
            </a:r>
          </a:p>
          <a:p>
            <a:pPr>
              <a:buFontTx/>
              <a:buChar char="-"/>
            </a:pPr>
            <a:r>
              <a:rPr lang="fr-FR" sz="2400" dirty="0"/>
              <a:t>J1 : 1</a:t>
            </a:r>
            <a:r>
              <a:rPr lang="fr-FR" sz="2400" baseline="30000" dirty="0"/>
              <a:t>er</a:t>
            </a:r>
            <a:r>
              <a:rPr lang="fr-FR" sz="2400" dirty="0"/>
              <a:t> test de VS</a:t>
            </a:r>
          </a:p>
          <a:p>
            <a:pPr>
              <a:buFontTx/>
              <a:buChar char="-"/>
            </a:pPr>
            <a:r>
              <a:rPr lang="fr-FR" sz="2400" dirty="0"/>
              <a:t>Jusqu’à J28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Permet d’avoir le délai entre le 1</a:t>
            </a:r>
            <a:r>
              <a:rPr lang="fr-FR" sz="2400" baseline="30000" dirty="0"/>
              <a:t>er</a:t>
            </a:r>
            <a:r>
              <a:rPr lang="fr-FR" sz="2400" dirty="0"/>
              <a:t> test et l’EOT</a:t>
            </a:r>
          </a:p>
          <a:p>
            <a:r>
              <a:rPr lang="fr-FR" sz="2400" dirty="0"/>
              <a:t>Durée de ventilation mécanique avec ré intubation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Critères de jugement secondaires multiples</a:t>
            </a:r>
          </a:p>
          <a:p>
            <a:pPr>
              <a:buFontTx/>
              <a:buChar char="-"/>
            </a:pPr>
            <a:r>
              <a:rPr lang="fr-FR" sz="2400" dirty="0"/>
              <a:t>Réussite du 1</a:t>
            </a:r>
            <a:r>
              <a:rPr lang="fr-FR" sz="2400" baseline="30000" dirty="0"/>
              <a:t>er</a:t>
            </a:r>
            <a:r>
              <a:rPr lang="fr-FR" sz="2400" dirty="0"/>
              <a:t> test de sevrage </a:t>
            </a:r>
          </a:p>
          <a:p>
            <a:pPr>
              <a:buFontTx/>
              <a:buChar char="-"/>
            </a:pPr>
            <a:r>
              <a:rPr lang="fr-FR" sz="2400" dirty="0"/>
              <a:t>Niveau de difficulté du sevrage ventilatoire</a:t>
            </a:r>
          </a:p>
          <a:p>
            <a:pPr>
              <a:buFontTx/>
              <a:buChar char="-"/>
            </a:pPr>
            <a:r>
              <a:rPr lang="fr-FR" sz="2400" dirty="0"/>
              <a:t>Délais entre le 1</a:t>
            </a:r>
            <a:r>
              <a:rPr lang="fr-FR" sz="2400" baseline="30000" dirty="0"/>
              <a:t>er</a:t>
            </a:r>
            <a:r>
              <a:rPr lang="fr-FR" sz="2400" dirty="0"/>
              <a:t> test et l’EOT</a:t>
            </a:r>
          </a:p>
          <a:p>
            <a:pPr marL="0" indent="0">
              <a:buNone/>
            </a:pPr>
            <a:r>
              <a:rPr lang="fr-FR" sz="2400" dirty="0"/>
              <a:t>[…]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19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83256E-3BDF-00F6-2395-7311A19A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dirty="0"/>
              <a:t>03/02/2023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AD35A3-3E65-544C-AE7C-55EBB042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F9C60B-FA4E-A011-D07C-77D242B5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15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2970D5-667E-50DC-6B37-150B9B6679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489" y="1550551"/>
            <a:ext cx="10515311" cy="3280037"/>
          </a:xfrm>
        </p:spPr>
        <p:txBody>
          <a:bodyPr>
            <a:normAutofit/>
          </a:bodyPr>
          <a:lstStyle/>
          <a:p>
            <a:r>
              <a:rPr lang="fr-FR" sz="2400" dirty="0"/>
              <a:t>900 NSN</a:t>
            </a:r>
          </a:p>
          <a:p>
            <a:pPr>
              <a:buFontTx/>
              <a:buChar char="-"/>
            </a:pPr>
            <a:r>
              <a:rPr lang="fr-FR" sz="2400" dirty="0"/>
              <a:t>Puissance 80%</a:t>
            </a:r>
          </a:p>
          <a:p>
            <a:pPr>
              <a:buFontTx/>
              <a:buChar char="-"/>
            </a:pPr>
            <a:r>
              <a:rPr lang="fr-FR" sz="2400" dirty="0"/>
              <a:t>Différence entre les groupes de ∆-2 jours en faveur du groupe PSV</a:t>
            </a:r>
          </a:p>
          <a:p>
            <a:pPr>
              <a:buFontTx/>
              <a:buChar char="-"/>
            </a:pPr>
            <a:r>
              <a:rPr lang="fr-FR" sz="2400" dirty="0"/>
              <a:t>Test alpha bilatéral</a:t>
            </a:r>
          </a:p>
          <a:p>
            <a:pPr>
              <a:buFontTx/>
              <a:buChar char="-"/>
            </a:pPr>
            <a:endParaRPr lang="fr-FR" sz="2400" dirty="0"/>
          </a:p>
          <a:p>
            <a:r>
              <a:rPr lang="fr-FR" sz="2400" dirty="0"/>
              <a:t>Analyse en ITT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05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B61FB34-8C7C-9436-E268-18E5AE293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9" t="23847" r="14499" b="18946"/>
          <a:stretch/>
        </p:blipFill>
        <p:spPr>
          <a:xfrm>
            <a:off x="5794408" y="2752825"/>
            <a:ext cx="5178392" cy="3644133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449689-683E-4ACA-E9B0-480BB5C1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dirty="0"/>
              <a:t>03/02/2023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DEA3C8-BED1-18E4-6FB6-DF1E3BD8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0FF403-6F10-B788-D322-34B8A7BD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16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847E10-5967-7CF5-6D37-C99E4B316F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2600" y="1788981"/>
            <a:ext cx="10515311" cy="3280037"/>
          </a:xfrm>
        </p:spPr>
        <p:txBody>
          <a:bodyPr>
            <a:normAutofit/>
          </a:bodyPr>
          <a:lstStyle/>
          <a:p>
            <a:r>
              <a:rPr lang="fr-FR" dirty="0"/>
              <a:t>De Janvier 2020 </a:t>
            </a:r>
            <a:r>
              <a:rPr lang="fr-FR" dirty="0">
                <a:latin typeface="Century Schoolbook" panose="02040604050505020304" pitchFamily="18" charset="0"/>
              </a:rPr>
              <a:t>→</a:t>
            </a:r>
            <a:r>
              <a:rPr lang="fr-FR" dirty="0"/>
              <a:t> Juin 2021</a:t>
            </a:r>
          </a:p>
          <a:p>
            <a:r>
              <a:rPr lang="fr-FR" dirty="0"/>
              <a:t>3975 patients /31 centres prêts pour effectuer un test de sevrage</a:t>
            </a:r>
          </a:p>
          <a:p>
            <a:r>
              <a:rPr lang="fr-FR" dirty="0"/>
              <a:t>1476 éligibles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3B7C490-6F2F-16E5-2B16-D57AB1D2E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508795"/>
              </p:ext>
            </p:extLst>
          </p:nvPr>
        </p:nvGraphicFramePr>
        <p:xfrm>
          <a:off x="0" y="0"/>
          <a:ext cx="12192000" cy="124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Graphique 8" descr="Impatient avec un remplissage uni">
            <a:extLst>
              <a:ext uri="{FF2B5EF4-FFF2-40B4-BE49-F238E27FC236}">
                <a16:creationId xmlns:a16="http://schemas.microsoft.com/office/drawing/2014/main" id="{D5D56786-248F-02F8-38E8-1358F02F1A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3319476"/>
            <a:ext cx="914400" cy="914400"/>
          </a:xfrm>
          <a:prstGeom prst="rect">
            <a:avLst/>
          </a:prstGeom>
        </p:spPr>
      </p:pic>
      <p:pic>
        <p:nvPicPr>
          <p:cNvPr id="11" name="Graphique 10" descr="Médical avec un remplissage uni">
            <a:extLst>
              <a:ext uri="{FF2B5EF4-FFF2-40B4-BE49-F238E27FC236}">
                <a16:creationId xmlns:a16="http://schemas.microsoft.com/office/drawing/2014/main" id="{BC3B24F3-FE23-E045-C8A8-E1D2A141B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0" y="2514600"/>
            <a:ext cx="914400" cy="914400"/>
          </a:xfrm>
          <a:prstGeom prst="rect">
            <a:avLst/>
          </a:prstGeom>
        </p:spPr>
      </p:pic>
      <p:pic>
        <p:nvPicPr>
          <p:cNvPr id="13" name="Graphique 12" descr="Calendrier journalier avec un remplissage uni">
            <a:extLst>
              <a:ext uri="{FF2B5EF4-FFF2-40B4-BE49-F238E27FC236}">
                <a16:creationId xmlns:a16="http://schemas.microsoft.com/office/drawing/2014/main" id="{EC63DFD8-3466-5F3F-056C-8567BA4407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1648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2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92EAB0-55EA-F269-7BF1-C1F69A8A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10DB7F-43D2-A01F-9A67-518F84AE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EE7242-9FEE-BFAA-6139-72A8D294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17</a:t>
            </a:fld>
            <a:endParaRPr lang="fr-FR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AE60BFB-70AE-79C6-5D80-57EA859C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62" y="0"/>
            <a:ext cx="11114276" cy="3785516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7419AF-47D2-8D6F-EBD5-01336E5F34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489" y="3939603"/>
            <a:ext cx="10515311" cy="2283398"/>
          </a:xfrm>
        </p:spPr>
        <p:txBody>
          <a:bodyPr>
            <a:normAutofit/>
          </a:bodyPr>
          <a:lstStyle/>
          <a:p>
            <a:r>
              <a:rPr lang="fr-FR" dirty="0"/>
              <a:t>2 groupes similaires</a:t>
            </a:r>
          </a:p>
          <a:p>
            <a:r>
              <a:rPr lang="fr-FR" dirty="0"/>
              <a:t>+ de femmes dans groupe PSV</a:t>
            </a:r>
          </a:p>
          <a:p>
            <a:r>
              <a:rPr lang="fr-FR" dirty="0"/>
              <a:t>PSV AI 8±1 / PEEP 0±1 / Fio2 32±7%</a:t>
            </a:r>
          </a:p>
          <a:p>
            <a:r>
              <a:rPr lang="fr-FR" dirty="0"/>
              <a:t>T-</a:t>
            </a:r>
            <a:r>
              <a:rPr lang="fr-FR" dirty="0" err="1"/>
              <a:t>piece</a:t>
            </a:r>
            <a:r>
              <a:rPr lang="fr-FR" dirty="0"/>
              <a:t> 4±4 L/min</a:t>
            </a:r>
          </a:p>
        </p:txBody>
      </p:sp>
    </p:spTree>
    <p:extLst>
      <p:ext uri="{BB962C8B-B14F-4D97-AF65-F5344CB8AC3E}">
        <p14:creationId xmlns:p14="http://schemas.microsoft.com/office/powerpoint/2010/main" val="158636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D132BB-74B2-05C4-BF01-5A6270A9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3C6BC0-CED7-6F4B-A6CF-FC61D315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6BD64F-6D8A-FF4D-A5CA-367DF1AB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18</a:t>
            </a:fld>
            <a:endParaRPr lang="fr-FR" noProof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B4B05FF-FB79-00BF-ABAC-88238FFC52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86" r="790"/>
          <a:stretch/>
        </p:blipFill>
        <p:spPr>
          <a:xfrm>
            <a:off x="26688" y="1804382"/>
            <a:ext cx="12117522" cy="2486606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4054D9-061F-FB9B-220D-365442157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9299"/>
            <a:ext cx="12192000" cy="20653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559326-E1C2-8BAA-D5D3-05BA289A7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735"/>
          <a:stretch/>
        </p:blipFill>
        <p:spPr>
          <a:xfrm>
            <a:off x="26688" y="0"/>
            <a:ext cx="12138624" cy="17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9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22892C2-99F8-C687-88B6-CA0F15E1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1" y="0"/>
            <a:ext cx="6332690" cy="1325563"/>
          </a:xfrm>
        </p:spPr>
        <p:txBody>
          <a:bodyPr/>
          <a:lstStyle/>
          <a:p>
            <a:r>
              <a:rPr lang="fr-FR" sz="2800" dirty="0"/>
              <a:t>Critère de jugement principal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6B440D7-1153-B65C-C6A8-5D89FDC8E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0" y="1789113"/>
            <a:ext cx="3076448" cy="26969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NS sur la durée de jour sans ventilation </a:t>
            </a:r>
            <a:r>
              <a:rPr lang="en-US" sz="2400" dirty="0" err="1"/>
              <a:t>mécanique</a:t>
            </a:r>
            <a:r>
              <a:rPr lang="en-US" sz="2400" dirty="0"/>
              <a:t> à J28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6D1C7B-A4AA-67AD-DA07-3FBEFC9023C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 dirty="0"/>
              <a:t>03/02/2023</a:t>
            </a:r>
            <a:endParaRPr lang="fr-FR" noProof="0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52EF538-52E9-2AF5-4BC4-FC5DAD3C70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3899331" y="1012792"/>
            <a:ext cx="8156448" cy="5138560"/>
          </a:xfrm>
          <a:noFill/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9811E9-7F57-5EEA-B312-3BDC789ADD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 noProof="0" dirty="0">
                <a:solidFill>
                  <a:schemeClr val="tx1"/>
                </a:solidFill>
              </a:rPr>
              <a:t>Bibliographie de service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97B63B-ECD3-F793-527D-8ABDE2CE88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r-FR" noProof="0" smtClean="0">
                <a:solidFill>
                  <a:schemeClr val="tx1"/>
                </a:solidFill>
              </a:rPr>
              <a:pPr rtl="0">
                <a:spcAft>
                  <a:spcPts val="600"/>
                </a:spcAft>
              </a:pPr>
              <a:t>19</a:t>
            </a:fld>
            <a:endParaRPr lang="fr-FR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7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6B8FDDA-ABA9-4CC7-0F6B-8A3A7A692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966" y="1710587"/>
            <a:ext cx="6449776" cy="46972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000000"/>
                </a:solidFill>
                <a:effectLst/>
              </a:rPr>
              <a:t>Les complications de la ventilation mécanique peuvent être divisées en celles résultant de</a:t>
            </a:r>
          </a:p>
          <a:p>
            <a:pPr algn="l">
              <a:buFontTx/>
              <a:buChar char="-"/>
            </a:pPr>
            <a:r>
              <a:rPr lang="fr-FR" sz="2400" b="0" i="0" dirty="0">
                <a:solidFill>
                  <a:srgbClr val="000000"/>
                </a:solidFill>
                <a:effectLst/>
              </a:rPr>
              <a:t>L'intubation endotrachéale</a:t>
            </a:r>
          </a:p>
          <a:p>
            <a:pPr algn="l">
              <a:buFontTx/>
              <a:buChar char="-"/>
            </a:pPr>
            <a:r>
              <a:rPr lang="fr-FR" sz="2400" b="0" i="0" dirty="0">
                <a:solidFill>
                  <a:srgbClr val="000000"/>
                </a:solidFill>
                <a:effectLst/>
              </a:rPr>
              <a:t>La ventilation mécanique elle-même</a:t>
            </a:r>
          </a:p>
          <a:p>
            <a:pPr algn="l">
              <a:buFontTx/>
              <a:buChar char="-"/>
            </a:pPr>
            <a:r>
              <a:rPr lang="fr-FR" sz="2400" b="0" i="0" dirty="0">
                <a:solidFill>
                  <a:srgbClr val="000000"/>
                </a:solidFill>
                <a:effectLst/>
              </a:rPr>
              <a:t>L'immobilité prolongée</a:t>
            </a:r>
          </a:p>
          <a:p>
            <a:pPr algn="l"/>
            <a:endParaRPr lang="fr-FR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000000"/>
                </a:solidFill>
                <a:effectLst/>
              </a:rPr>
              <a:t>La meilleure façon de réduire les complications de la ventilation mécanique est de limiter sa durée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Limiter durée ventilation mécanique = pouvoir identifier le moment </a:t>
            </a:r>
            <a:r>
              <a:rPr lang="fr-FR" sz="2400" b="1" dirty="0"/>
              <a:t>propice</a:t>
            </a:r>
            <a:r>
              <a:rPr lang="fr-FR" sz="2400" dirty="0"/>
              <a:t> à l’extubation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3FE4FE-0EB5-E839-7A5A-304809631C3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48" y="6356350"/>
            <a:ext cx="1828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 dirty="0"/>
              <a:t>03/02/2023	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9900D8-608C-886A-867D-2179DE35A0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66906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 noProof="0" dirty="0"/>
              <a:t>Bibliographie de service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CBBD0C6-E301-A3D5-3ED5-396061EC80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860" r="2734"/>
          <a:stretch/>
        </p:blipFill>
        <p:spPr>
          <a:xfrm>
            <a:off x="6459422" y="1864799"/>
            <a:ext cx="5627234" cy="3978706"/>
          </a:xfrm>
          <a:noFill/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52D5BB-2ABB-B856-EC0E-074C219283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r-FR" noProof="0" smtClean="0"/>
              <a:pPr rtl="0">
                <a:spcAft>
                  <a:spcPts val="600"/>
                </a:spcAft>
              </a:pPr>
              <a:t>2</a:t>
            </a:fld>
            <a:endParaRPr lang="fr-FR" noProof="0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DA7D3E7C-E22E-8EDD-A1EB-A38BB2664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709346"/>
              </p:ext>
            </p:extLst>
          </p:nvPr>
        </p:nvGraphicFramePr>
        <p:xfrm>
          <a:off x="99248" y="79550"/>
          <a:ext cx="11987408" cy="88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Éclair 9">
            <a:extLst>
              <a:ext uri="{FF2B5EF4-FFF2-40B4-BE49-F238E27FC236}">
                <a16:creationId xmlns:a16="http://schemas.microsoft.com/office/drawing/2014/main" id="{8A3260E7-EDA6-9CD1-0B9B-008ED8AB5126}"/>
              </a:ext>
            </a:extLst>
          </p:cNvPr>
          <p:cNvSpPr/>
          <p:nvPr/>
        </p:nvSpPr>
        <p:spPr>
          <a:xfrm rot="713946">
            <a:off x="10756900" y="3429000"/>
            <a:ext cx="596900" cy="5715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clair 10">
            <a:extLst>
              <a:ext uri="{FF2B5EF4-FFF2-40B4-BE49-F238E27FC236}">
                <a16:creationId xmlns:a16="http://schemas.microsoft.com/office/drawing/2014/main" id="{C8AAACB2-0C77-3392-A78D-D91E5C725760}"/>
              </a:ext>
            </a:extLst>
          </p:cNvPr>
          <p:cNvSpPr/>
          <p:nvPr/>
        </p:nvSpPr>
        <p:spPr>
          <a:xfrm rot="713946">
            <a:off x="9022436" y="2725903"/>
            <a:ext cx="596900" cy="5715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Éclair 11">
            <a:extLst>
              <a:ext uri="{FF2B5EF4-FFF2-40B4-BE49-F238E27FC236}">
                <a16:creationId xmlns:a16="http://schemas.microsoft.com/office/drawing/2014/main" id="{695ECBF6-51C9-C6AF-71C9-7066658BA67E}"/>
              </a:ext>
            </a:extLst>
          </p:cNvPr>
          <p:cNvSpPr/>
          <p:nvPr/>
        </p:nvSpPr>
        <p:spPr>
          <a:xfrm rot="713946">
            <a:off x="8360618" y="4348289"/>
            <a:ext cx="596900" cy="5715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78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61E40-C203-8770-2F30-D6825B2A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158"/>
            <a:ext cx="10972800" cy="1325563"/>
          </a:xfrm>
        </p:spPr>
        <p:txBody>
          <a:bodyPr/>
          <a:lstStyle/>
          <a:p>
            <a:r>
              <a:rPr lang="fr-FR" dirty="0"/>
              <a:t>Critères de jugement secondaires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416B9E-05D2-2B02-5AA7-6D78162B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dirty="0"/>
              <a:t>03/02/2023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7BE2ED-5809-2F01-F408-AB3A3461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20</a:t>
            </a:fld>
            <a:endParaRPr lang="fr-FR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F2A97B-6E65-A8F4-CD7F-EB7ACD0BF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" r="1245"/>
          <a:stretch/>
        </p:blipFill>
        <p:spPr>
          <a:xfrm>
            <a:off x="482600" y="835400"/>
            <a:ext cx="11188700" cy="12350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787913-531C-FDE1-C6F9-989BB04144B7}"/>
              </a:ext>
            </a:extLst>
          </p:cNvPr>
          <p:cNvSpPr/>
          <p:nvPr/>
        </p:nvSpPr>
        <p:spPr>
          <a:xfrm>
            <a:off x="9156700" y="2209800"/>
            <a:ext cx="1600200" cy="392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32318D3-49A8-CB5C-32EC-7036BF8A0B4B}"/>
              </a:ext>
            </a:extLst>
          </p:cNvPr>
          <p:cNvSpPr txBox="1"/>
          <p:nvPr/>
        </p:nvSpPr>
        <p:spPr>
          <a:xfrm>
            <a:off x="363534" y="3049303"/>
            <a:ext cx="1146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différence sur la durée entre le test réussi et la mise en œuvre de l’extubation orotrachéale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Succès du 1</a:t>
            </a:r>
            <a:r>
              <a:rPr lang="fr-FR" baseline="30000" dirty="0"/>
              <a:t>er</a:t>
            </a:r>
            <a:r>
              <a:rPr lang="fr-FR" dirty="0"/>
              <a:t> test de sevrage semble en </a:t>
            </a:r>
          </a:p>
          <a:p>
            <a:r>
              <a:rPr lang="fr-FR" dirty="0"/>
              <a:t>faveur du test PSV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EOT dans les premières 24h (simple </a:t>
            </a:r>
            <a:r>
              <a:rPr lang="fr-FR" dirty="0" err="1"/>
              <a:t>weaning</a:t>
            </a:r>
            <a:r>
              <a:rPr lang="fr-FR" dirty="0"/>
              <a:t>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47ACB9C-6C59-4C10-A032-11179369C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7" t="1" r="913" b="-2576"/>
          <a:stretch/>
        </p:blipFill>
        <p:spPr>
          <a:xfrm>
            <a:off x="482600" y="2128292"/>
            <a:ext cx="11226800" cy="918054"/>
          </a:xfrm>
          <a:prstGeom prst="rect">
            <a:avLst/>
          </a:prstGeom>
        </p:spPr>
      </p:pic>
      <p:pic>
        <p:nvPicPr>
          <p:cNvPr id="18" name="Espace réservé du contenu 7">
            <a:extLst>
              <a:ext uri="{FF2B5EF4-FFF2-40B4-BE49-F238E27FC236}">
                <a16:creationId xmlns:a16="http://schemas.microsoft.com/office/drawing/2014/main" id="{88DA0D93-7E5E-F8A1-ACEC-6285568A55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/>
          <a:srcRect t="36338" r="7139" b="1"/>
          <a:stretch/>
        </p:blipFill>
        <p:spPr>
          <a:xfrm>
            <a:off x="5715000" y="3429000"/>
            <a:ext cx="6342066" cy="3289865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4B2585-DB55-9993-9433-9C0B379E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>
                <a:solidFill>
                  <a:schemeClr val="tx1"/>
                </a:solidFill>
              </a:rPr>
              <a:t>Bibliographie de service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3A5B07-1B6C-70F3-A526-427171E4409B}"/>
              </a:ext>
            </a:extLst>
          </p:cNvPr>
          <p:cNvSpPr/>
          <p:nvPr/>
        </p:nvSpPr>
        <p:spPr>
          <a:xfrm>
            <a:off x="482600" y="1765389"/>
            <a:ext cx="11074400" cy="36290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99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ED95C7-EA23-C435-09EA-07C689C7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B16796-B56F-619F-9442-46E768EC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435F58-48E9-56DF-3F32-AE31E303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21</a:t>
            </a:fld>
            <a:endParaRPr lang="fr-FR" noProof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FA0DB49-E69C-BA58-B712-64D01968B0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7216" y="136524"/>
            <a:ext cx="7632662" cy="5819775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6EB608B-59E1-673B-3752-76B1A994C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5" y="5956299"/>
            <a:ext cx="11814385" cy="70093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52611387-FAE5-337C-75EE-ABDF71ED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950" y="72280"/>
            <a:ext cx="4254500" cy="1841058"/>
          </a:xfrm>
        </p:spPr>
        <p:txBody>
          <a:bodyPr/>
          <a:lstStyle/>
          <a:p>
            <a:pPr algn="ctr"/>
            <a:r>
              <a:rPr lang="fr-FR" dirty="0"/>
              <a:t>Critères de jugement secondaires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B0739E-BCC3-63FD-CCB4-1D8AE44BE263}"/>
              </a:ext>
            </a:extLst>
          </p:cNvPr>
          <p:cNvSpPr txBox="1"/>
          <p:nvPr/>
        </p:nvSpPr>
        <p:spPr>
          <a:xfrm>
            <a:off x="8153400" y="2324100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EOT dans les 7jours après 1</a:t>
            </a:r>
            <a:r>
              <a:rPr lang="fr-FR" baseline="30000" dirty="0"/>
              <a:t>er</a:t>
            </a:r>
            <a:r>
              <a:rPr lang="fr-FR" dirty="0"/>
              <a:t> test de sevrage &gt; groupe PSV</a:t>
            </a:r>
          </a:p>
        </p:txBody>
      </p:sp>
    </p:spTree>
    <p:extLst>
      <p:ext uri="{BB962C8B-B14F-4D97-AF65-F5344CB8AC3E}">
        <p14:creationId xmlns:p14="http://schemas.microsoft.com/office/powerpoint/2010/main" val="263643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888DB7-4D68-61D3-667F-5E3564F7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6B7687-EC9B-24AB-9925-EFF56DA5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E51391-1E5C-F674-2E26-90A00256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22</a:t>
            </a:fld>
            <a:endParaRPr lang="fr-FR" noProof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21BF1B0-106E-A242-99F9-A61E49F51E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1463" y="4826000"/>
            <a:ext cx="12130537" cy="17653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E128B8-D607-35AC-874F-DC1A01AA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3" y="0"/>
            <a:ext cx="6344490" cy="4721225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38DC9FE7-FFAB-49C4-DED8-CA5AD2B3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450" y="9525"/>
            <a:ext cx="4254500" cy="1841058"/>
          </a:xfrm>
        </p:spPr>
        <p:txBody>
          <a:bodyPr/>
          <a:lstStyle/>
          <a:p>
            <a:pPr algn="ctr"/>
            <a:r>
              <a:rPr lang="fr-FR" dirty="0"/>
              <a:t>Critères de jugement secondaires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B8069A-ACBF-168E-54CA-7B034DBDAC08}"/>
              </a:ext>
            </a:extLst>
          </p:cNvPr>
          <p:cNvSpPr/>
          <p:nvPr/>
        </p:nvSpPr>
        <p:spPr>
          <a:xfrm>
            <a:off x="9359900" y="4826000"/>
            <a:ext cx="1778000" cy="1765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839AD6-9326-9A99-88D2-13A20A9426F0}"/>
              </a:ext>
            </a:extLst>
          </p:cNvPr>
          <p:cNvSpPr txBox="1"/>
          <p:nvPr/>
        </p:nvSpPr>
        <p:spPr>
          <a:xfrm>
            <a:off x="6877050" y="2032000"/>
            <a:ext cx="4965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stratégie PSV peut avoir entraîné un délais avant extubation plus court que la stratégie T-</a:t>
            </a:r>
            <a:r>
              <a:rPr lang="fr-FR" dirty="0" err="1"/>
              <a:t>piece</a:t>
            </a:r>
            <a:r>
              <a:rPr lang="fr-FR" dirty="0"/>
              <a:t> mais sans entraîner une augmentation du risque de ré-intubation,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08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38F2B-EED2-ADBF-72F6-53FBD0F9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de sécurité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AF648E-5FD9-70A7-1D4C-A2E80A83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dirty="0"/>
              <a:t>03/02/2023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B77DDF-3428-0D4F-87F4-68662A6C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0BA895-C24E-0E06-AE3C-27BCE5A0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23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B63C8F-830D-69AA-BEE6-AF00FFAD9C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7 comas hypercapniques dans le groupe PSV vs  0 T-</a:t>
            </a:r>
            <a:r>
              <a:rPr lang="fr-FR" dirty="0" err="1"/>
              <a:t>piece</a:t>
            </a:r>
            <a:r>
              <a:rPr lang="fr-FR" dirty="0"/>
              <a:t> p0,01</a:t>
            </a:r>
          </a:p>
          <a:p>
            <a:r>
              <a:rPr lang="fr-FR" dirty="0"/>
              <a:t>Pas plus d’œdème pulmonaire dans un des groupes</a:t>
            </a:r>
          </a:p>
          <a:p>
            <a:r>
              <a:rPr lang="en-US" dirty="0" err="1"/>
              <a:t>Ré</a:t>
            </a:r>
            <a:r>
              <a:rPr lang="en-US" dirty="0"/>
              <a:t> intubation pour ACR chez 9 patients (3 in the PSV group and 6 in the T-piece group).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43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DD1FF3-21E8-1D75-5ECB-9DFE155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dirty="0"/>
              <a:t>03/02/2023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D723A6-0106-F25A-A2C8-91EB181F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D0D943-2725-E50E-D1B8-63778F35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24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464EFB-0FAA-7143-CCEA-C87701C62F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% de patient extubé dans les 24h et dans les 7jours après 1</a:t>
            </a:r>
            <a:r>
              <a:rPr lang="fr-FR" baseline="30000" dirty="0"/>
              <a:t>er</a:t>
            </a:r>
            <a:r>
              <a:rPr lang="fr-FR" dirty="0"/>
              <a:t> test de sevrage + important dans le groupe PSV vs T-</a:t>
            </a:r>
            <a:r>
              <a:rPr lang="fr-FR" dirty="0" err="1"/>
              <a:t>piece</a:t>
            </a:r>
            <a:endParaRPr lang="fr-FR" dirty="0"/>
          </a:p>
          <a:p>
            <a:r>
              <a:rPr lang="fr-FR" dirty="0"/>
              <a:t>% de patient nécessitant ré intubation similaire dans les 2 groupes</a:t>
            </a:r>
          </a:p>
          <a:p>
            <a:r>
              <a:rPr lang="fr-FR" dirty="0"/>
              <a:t>Mais pas de différence significative sur le CJP : </a:t>
            </a:r>
            <a:r>
              <a:rPr lang="fr-FR" sz="2800" dirty="0"/>
              <a:t>durée de vie totale et nombre de jour sans exposition à la VM (</a:t>
            </a:r>
            <a:r>
              <a:rPr lang="fr-FR" sz="2800" dirty="0" err="1"/>
              <a:t>ventilator</a:t>
            </a:r>
            <a:r>
              <a:rPr lang="fr-FR" sz="2800" dirty="0"/>
              <a:t> free </a:t>
            </a:r>
            <a:r>
              <a:rPr lang="fr-FR" sz="2800" dirty="0" err="1"/>
              <a:t>days</a:t>
            </a:r>
            <a:r>
              <a:rPr lang="fr-FR" sz="2800" dirty="0"/>
              <a:t>)</a:t>
            </a:r>
          </a:p>
          <a:p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CC34C418-9482-634C-E1C4-FF234E7E9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469744"/>
              </p:ext>
            </p:extLst>
          </p:nvPr>
        </p:nvGraphicFramePr>
        <p:xfrm>
          <a:off x="313150" y="0"/>
          <a:ext cx="11574049" cy="104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771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B566EC-8527-6E11-0272-BB246E93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B1B4CA-B751-71E9-E77D-4E4930C1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904954-09B6-6FB1-CAA3-886DAA28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25</a:t>
            </a:fld>
            <a:endParaRPr lang="fr-FR" noProof="0"/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F5755978-6456-188A-6160-F3AD4B030B4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r="3533"/>
          <a:stretch/>
        </p:blipFill>
        <p:spPr>
          <a:xfrm>
            <a:off x="1" y="0"/>
            <a:ext cx="8813800" cy="2137422"/>
          </a:xfr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F1705C2-8F09-0394-FDE7-FD494B4F90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80" b="36019"/>
          <a:stretch/>
        </p:blipFill>
        <p:spPr>
          <a:xfrm>
            <a:off x="0" y="2236814"/>
            <a:ext cx="8813800" cy="135728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B74553F-061A-7860-56D9-9177B07D1863}"/>
              </a:ext>
            </a:extLst>
          </p:cNvPr>
          <p:cNvSpPr txBox="1"/>
          <p:nvPr/>
        </p:nvSpPr>
        <p:spPr>
          <a:xfrm>
            <a:off x="8928100" y="191548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Essai randomisé multicentrique </a:t>
            </a:r>
            <a:br>
              <a:rPr lang="fr-FR" dirty="0"/>
            </a:br>
            <a:r>
              <a:rPr lang="fr-FR" dirty="0"/>
              <a:t>2h T-</a:t>
            </a:r>
            <a:r>
              <a:rPr lang="fr-FR" dirty="0" err="1"/>
              <a:t>piece</a:t>
            </a:r>
            <a:r>
              <a:rPr lang="fr-FR" dirty="0"/>
              <a:t> ou PSV</a:t>
            </a:r>
            <a:br>
              <a:rPr lang="fr-FR" dirty="0"/>
            </a:br>
            <a:r>
              <a:rPr lang="fr-FR" b="1" dirty="0"/>
              <a:t>Echec test sevrage &gt;T-</a:t>
            </a:r>
            <a:r>
              <a:rPr lang="fr-FR" b="1" dirty="0" err="1"/>
              <a:t>piece</a:t>
            </a:r>
            <a:r>
              <a:rPr lang="fr-FR" b="1" dirty="0"/>
              <a:t> 22% versus 14%, p0.03</a:t>
            </a:r>
            <a:br>
              <a:rPr lang="fr-FR" dirty="0"/>
            </a:br>
            <a:r>
              <a:rPr lang="fr-FR" dirty="0"/>
              <a:t>NS échec extubation H48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9B9DF7A-0207-3DE0-D6E7-9AF368808E02}"/>
              </a:ext>
            </a:extLst>
          </p:cNvPr>
          <p:cNvSpPr txBox="1"/>
          <p:nvPr/>
        </p:nvSpPr>
        <p:spPr>
          <a:xfrm>
            <a:off x="7505701" y="3283041"/>
            <a:ext cx="168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ICM 2006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19497A2-E150-6097-431E-CBE1AFD60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0174"/>
            <a:ext cx="8813800" cy="305595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579A393-57C3-2C92-25BF-D420EBE3A1DC}"/>
              </a:ext>
            </a:extLst>
          </p:cNvPr>
          <p:cNvSpPr txBox="1"/>
          <p:nvPr/>
        </p:nvSpPr>
        <p:spPr>
          <a:xfrm>
            <a:off x="8928100" y="2246956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Prospective non randomisée</a:t>
            </a:r>
          </a:p>
          <a:p>
            <a:r>
              <a:rPr lang="en-US" dirty="0"/>
              <a:t>21/118 (18%) EOT post test PSV7 malgré </a:t>
            </a:r>
            <a:r>
              <a:rPr lang="en-US" dirty="0" err="1"/>
              <a:t>échec</a:t>
            </a:r>
            <a:r>
              <a:rPr lang="en-US" dirty="0"/>
              <a:t> T-piece</a:t>
            </a:r>
          </a:p>
          <a:p>
            <a:r>
              <a:rPr lang="en-US" dirty="0"/>
              <a:t>++ chez </a:t>
            </a:r>
            <a:r>
              <a:rPr lang="en-US" b="1" dirty="0"/>
              <a:t>BPCO</a:t>
            </a:r>
            <a:endParaRPr lang="fr-FR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2D2C910-0D72-14A4-8F2E-D803FE2515DF}"/>
              </a:ext>
            </a:extLst>
          </p:cNvPr>
          <p:cNvSpPr txBox="1"/>
          <p:nvPr/>
        </p:nvSpPr>
        <p:spPr>
          <a:xfrm>
            <a:off x="8985250" y="4223515"/>
            <a:ext cx="3009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Essai randomisé multicentrique</a:t>
            </a:r>
          </a:p>
          <a:p>
            <a:r>
              <a:rPr lang="fr-FR" dirty="0"/>
              <a:t>2h T-</a:t>
            </a:r>
            <a:r>
              <a:rPr lang="fr-FR" dirty="0" err="1"/>
              <a:t>piece</a:t>
            </a:r>
            <a:r>
              <a:rPr lang="fr-FR" dirty="0"/>
              <a:t> vs 30min PSV8</a:t>
            </a:r>
          </a:p>
          <a:p>
            <a:r>
              <a:rPr lang="fr-FR" dirty="0"/>
              <a:t>+ EOT à 72h du 1</a:t>
            </a:r>
            <a:r>
              <a:rPr lang="fr-FR" baseline="30000" dirty="0"/>
              <a:t>er</a:t>
            </a:r>
            <a:r>
              <a:rPr lang="fr-FR" dirty="0"/>
              <a:t> test pour le groupe PSV</a:t>
            </a:r>
          </a:p>
          <a:p>
            <a:r>
              <a:rPr lang="fr-FR" dirty="0"/>
              <a:t>NS sur taux échec EOT</a:t>
            </a:r>
          </a:p>
        </p:txBody>
      </p:sp>
    </p:spTree>
    <p:extLst>
      <p:ext uri="{BB962C8B-B14F-4D97-AF65-F5344CB8AC3E}">
        <p14:creationId xmlns:p14="http://schemas.microsoft.com/office/powerpoint/2010/main" val="916613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29F9F1-728B-0374-2DF1-D8FC9094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dirty="0"/>
              <a:t>03/02/2023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D6469F-E7CE-9E35-F0EA-7ECD25D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80B78B-1C7E-E3FE-37D5-DFF456C5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26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75BFBF-B6FC-D2A1-3997-3F71037A37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500" y="1498601"/>
            <a:ext cx="10636250" cy="4668838"/>
          </a:xfrm>
        </p:spPr>
        <p:txBody>
          <a:bodyPr/>
          <a:lstStyle/>
          <a:p>
            <a:r>
              <a:rPr lang="fr-FR" sz="2400" dirty="0"/>
              <a:t>Validité externe : % sevrage prolongé similaire à d’autres études</a:t>
            </a:r>
          </a:p>
          <a:p>
            <a:r>
              <a:rPr lang="fr-FR" sz="2400" b="1" dirty="0"/>
              <a:t>Limites de l’étude</a:t>
            </a:r>
            <a:r>
              <a:rPr lang="fr-FR" sz="2400" dirty="0"/>
              <a:t>:</a:t>
            </a:r>
          </a:p>
          <a:p>
            <a:pPr>
              <a:buFontTx/>
              <a:buChar char="-"/>
            </a:pPr>
            <a:r>
              <a:rPr lang="fr-FR" sz="2400" dirty="0"/>
              <a:t>Essai ouvert</a:t>
            </a:r>
          </a:p>
          <a:p>
            <a:pPr>
              <a:buFontTx/>
              <a:buChar char="-"/>
            </a:pPr>
            <a:r>
              <a:rPr lang="fr-FR" sz="2400" dirty="0"/>
              <a:t>Sédations?</a:t>
            </a:r>
          </a:p>
          <a:p>
            <a:pPr>
              <a:buFontTx/>
              <a:buChar char="-"/>
            </a:pPr>
            <a:r>
              <a:rPr lang="fr-FR" sz="2400" dirty="0"/>
              <a:t>Estimation FiO2 approximative et pas d’évaluation des volumes pour le T-</a:t>
            </a:r>
            <a:r>
              <a:rPr lang="fr-FR" sz="2400" dirty="0" err="1"/>
              <a:t>piece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+ de VNI/OHD post extubation (</a:t>
            </a:r>
            <a:r>
              <a:rPr lang="fr-FR" sz="2400" dirty="0">
                <a:latin typeface="Century Schoolbook" panose="02040604050505020304" pitchFamily="18" charset="0"/>
              </a:rPr>
              <a:t>↓ </a:t>
            </a:r>
            <a:r>
              <a:rPr lang="fr-FR" sz="2400" dirty="0"/>
              <a:t>validité externe)</a:t>
            </a:r>
          </a:p>
          <a:p>
            <a:pPr>
              <a:buFontTx/>
              <a:buChar char="-"/>
            </a:pPr>
            <a:r>
              <a:rPr lang="fr-FR" sz="2400" dirty="0"/>
              <a:t>Suivi après échec du 1</a:t>
            </a:r>
            <a:r>
              <a:rPr lang="fr-FR" sz="2400" baseline="30000" dirty="0"/>
              <a:t>er</a:t>
            </a:r>
            <a:r>
              <a:rPr lang="fr-FR" sz="2400" dirty="0"/>
              <a:t> test de sevrage (nombre de SBT)</a:t>
            </a:r>
          </a:p>
          <a:p>
            <a:pPr>
              <a:buFontTx/>
              <a:buChar char="-"/>
            </a:pPr>
            <a:r>
              <a:rPr lang="fr-FR" sz="2400" dirty="0"/>
              <a:t>Suivi des sevrages prolongés ?</a:t>
            </a:r>
            <a:endParaRPr lang="fr-FR" dirty="0"/>
          </a:p>
          <a:p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57EC2B-5A4D-1031-5A49-A77FA873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/>
          <a:lstStyle/>
          <a:p>
            <a:r>
              <a:rPr lang="fr-FR" dirty="0"/>
              <a:t>Limites de l’étude</a:t>
            </a:r>
          </a:p>
        </p:txBody>
      </p:sp>
    </p:spTree>
    <p:extLst>
      <p:ext uri="{BB962C8B-B14F-4D97-AF65-F5344CB8AC3E}">
        <p14:creationId xmlns:p14="http://schemas.microsoft.com/office/powerpoint/2010/main" val="403260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12">
            <a:extLst>
              <a:ext uri="{FF2B5EF4-FFF2-40B4-BE49-F238E27FC236}">
                <a16:creationId xmlns:a16="http://schemas.microsoft.com/office/drawing/2014/main" id="{93B64AF5-400D-988D-E490-C9F4E3494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1" r="10711"/>
          <a:stretch/>
        </p:blipFill>
        <p:spPr>
          <a:xfrm>
            <a:off x="7188027" y="3631694"/>
            <a:ext cx="5003973" cy="308978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9C27CC-414B-7255-B68F-9B6ED589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082927-7116-BE1C-0E25-040BEAA0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DAEA3F-1633-6E74-BC2B-7A3970D0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27</a:t>
            </a:fld>
            <a:endParaRPr lang="fr-FR" noProof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FFB876-0326-A944-C05B-310FD3AC38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5632" y="1495769"/>
            <a:ext cx="10740736" cy="357879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En conclusion </a:t>
            </a:r>
            <a:r>
              <a:rPr lang="fr-FR" dirty="0"/>
              <a:t>: NS pour le nombre de jour sans VM entre les deux groupes</a:t>
            </a:r>
            <a:br>
              <a:rPr lang="fr-FR" dirty="0"/>
            </a:br>
            <a:endParaRPr lang="fr-FR" dirty="0"/>
          </a:p>
          <a:p>
            <a:r>
              <a:rPr lang="fr-FR" dirty="0"/>
              <a:t>Mais tendance pour le groupe PSV à permettre une extubation plus précoce sans augmenter le nombre de ré intubation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T-</a:t>
            </a:r>
            <a:r>
              <a:rPr lang="fr-FR" dirty="0" err="1"/>
              <a:t>piece</a:t>
            </a:r>
            <a:r>
              <a:rPr lang="fr-FR" dirty="0"/>
              <a:t> intéressant pour les sevrages difficiles ?</a:t>
            </a:r>
          </a:p>
          <a:p>
            <a:pPr>
              <a:buFontTx/>
              <a:buChar char="-"/>
            </a:pPr>
            <a:r>
              <a:rPr lang="fr-FR" dirty="0"/>
              <a:t>Probabilité pré test d’échec plus élevée </a:t>
            </a:r>
          </a:p>
          <a:p>
            <a:pPr>
              <a:buFontTx/>
              <a:buChar char="-"/>
            </a:pPr>
            <a:r>
              <a:rPr lang="fr-FR" dirty="0"/>
              <a:t>Conditions réelles post EOT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203692D3-D96C-703F-4517-0E7B61146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120228"/>
              </p:ext>
            </p:extLst>
          </p:nvPr>
        </p:nvGraphicFramePr>
        <p:xfrm>
          <a:off x="240082" y="85813"/>
          <a:ext cx="11711836" cy="90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0120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6A157B31-2220-C1CB-2BE3-A7D407DF5A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tretch/>
        </p:blipFill>
        <p:spPr>
          <a:xfrm>
            <a:off x="2317315" y="59565"/>
            <a:ext cx="7838456" cy="6721475"/>
          </a:xfrm>
          <a:noFill/>
        </p:spPr>
      </p:pic>
      <p:sp>
        <p:nvSpPr>
          <p:cNvPr id="3" name="Espace réservé de la date 2" hidden="1">
            <a:extLst>
              <a:ext uri="{FF2B5EF4-FFF2-40B4-BE49-F238E27FC236}">
                <a16:creationId xmlns:a16="http://schemas.microsoft.com/office/drawing/2014/main" id="{2A14F74D-C7A5-F855-9DA9-4BF4640F99D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41EE60-0EEE-851B-1F59-F7857E3A13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 hidden="1">
            <a:extLst>
              <a:ext uri="{FF2B5EF4-FFF2-40B4-BE49-F238E27FC236}">
                <a16:creationId xmlns:a16="http://schemas.microsoft.com/office/drawing/2014/main" id="{04A032F2-B6D1-D491-F86A-0D6E6BA0A3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fr-FR" noProof="0" smtClean="0"/>
              <a:pPr rtl="0">
                <a:spcAft>
                  <a:spcPts val="600"/>
                </a:spcAft>
              </a:pPr>
              <a:t>28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A3BC1-7648-96D4-75A2-EB122405153B}"/>
              </a:ext>
            </a:extLst>
          </p:cNvPr>
          <p:cNvSpPr/>
          <p:nvPr/>
        </p:nvSpPr>
        <p:spPr>
          <a:xfrm>
            <a:off x="2478734" y="3933695"/>
            <a:ext cx="7515617" cy="106471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890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568B4-42BB-8131-CFD1-1412E969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  <a:r>
              <a:rPr lang="fr-FR" dirty="0">
                <a:sym typeface="Wingdings" panose="05000000000000000000" pitchFamily="2" charset="2"/>
              </a:rPr>
              <a:t>  </a:t>
            </a:r>
            <a:endParaRPr lang="fr-FR" dirty="0"/>
          </a:p>
        </p:txBody>
      </p:sp>
      <p:pic>
        <p:nvPicPr>
          <p:cNvPr id="9" name="Espace réservé pour une image  8" descr="Une image contenant extérieur, poisson, requin">
            <a:extLst>
              <a:ext uri="{FF2B5EF4-FFF2-40B4-BE49-F238E27FC236}">
                <a16:creationId xmlns:a16="http://schemas.microsoft.com/office/drawing/2014/main" id="{C2258E6F-B183-5528-CFE8-6CB07E2BB9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658" b="16658"/>
          <a:stretch>
            <a:fillRect/>
          </a:stretch>
        </p:blipFill>
        <p:spPr/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6C3854-7F7F-E5D1-2044-8144C274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A1BE13-47BA-E7B9-38CD-D19766F7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E1D40E-A288-7F19-17AE-CD9D3C00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29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7976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A397B1E-5889-6378-9187-69E8D8CD3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0" t="39570" r="15311"/>
          <a:stretch/>
        </p:blipFill>
        <p:spPr>
          <a:xfrm>
            <a:off x="5028455" y="2329561"/>
            <a:ext cx="7164289" cy="19682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22640F8-4CFB-603D-FC22-3D4E4631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4" y="421433"/>
            <a:ext cx="8353426" cy="1325563"/>
          </a:xfrm>
        </p:spPr>
        <p:txBody>
          <a:bodyPr/>
          <a:lstStyle/>
          <a:p>
            <a:r>
              <a:rPr lang="fr-FR" dirty="0"/>
              <a:t>L’extubation orotrachéale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B68D8D-B91D-BECB-373A-F836358EE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94744" y="1690688"/>
            <a:ext cx="9202512" cy="4083097"/>
          </a:xfrm>
        </p:spPr>
        <p:txBody>
          <a:bodyPr>
            <a:noAutofit/>
          </a:bodyPr>
          <a:lstStyle/>
          <a:p>
            <a:r>
              <a:rPr lang="fr-FR" sz="2400" dirty="0"/>
              <a:t>Causes respiratoires = causes les plus fréquentes nécessitant une ré intubation</a:t>
            </a:r>
          </a:p>
          <a:p>
            <a:r>
              <a:rPr lang="fr-FR" sz="2400" dirty="0"/>
              <a:t>Complications nombreuses post-EOT :</a:t>
            </a:r>
          </a:p>
          <a:p>
            <a:pPr>
              <a:buFontTx/>
              <a:buChar char="-"/>
            </a:pPr>
            <a:r>
              <a:rPr lang="fr-FR" dirty="0"/>
              <a:t>Laryngospasme:</a:t>
            </a:r>
          </a:p>
          <a:p>
            <a:pPr>
              <a:buFontTx/>
              <a:buChar char="-"/>
            </a:pPr>
            <a:r>
              <a:rPr lang="fr-FR" dirty="0"/>
              <a:t>Trauma</a:t>
            </a:r>
          </a:p>
          <a:p>
            <a:pPr>
              <a:buFontTx/>
              <a:buChar char="-"/>
            </a:pPr>
            <a:r>
              <a:rPr lang="fr-FR" dirty="0"/>
              <a:t>Œdème</a:t>
            </a:r>
          </a:p>
          <a:p>
            <a:pPr>
              <a:buFontTx/>
              <a:buChar char="-"/>
            </a:pPr>
            <a:r>
              <a:rPr lang="fr-FR" dirty="0"/>
              <a:t>Paralysie ou dysfonction des cordes vocales </a:t>
            </a:r>
          </a:p>
          <a:p>
            <a:pPr>
              <a:buFontTx/>
              <a:buChar char="-"/>
            </a:pPr>
            <a:r>
              <a:rPr lang="fr-FR" dirty="0"/>
              <a:t>L’encombrement respiratoire </a:t>
            </a:r>
          </a:p>
          <a:p>
            <a:pPr>
              <a:buFontTx/>
              <a:buChar char="-"/>
            </a:pPr>
            <a:r>
              <a:rPr lang="fr-FR" dirty="0"/>
              <a:t>Œdème pulmonaire</a:t>
            </a:r>
          </a:p>
          <a:p>
            <a:pPr>
              <a:buFontTx/>
              <a:buChar char="-"/>
            </a:pPr>
            <a:r>
              <a:rPr lang="fr-FR" dirty="0"/>
              <a:t>[…]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0789D0F-4989-BD40-61CE-D836818C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905056C-834C-FE64-1612-23E491ED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0D3A07D-DA9A-8898-BBFC-9272158F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47604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AADE4-3024-3DC2-D708-18FF3AF0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972800" cy="1325563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ABAD90-D43C-B4DE-0F43-3F15A5F8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dirty="0"/>
              <a:t>03/02/2023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03A265-A04B-FB2A-3DC8-D32705BA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dirty="0"/>
              <a:t>Bibliographie de service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EB336B-FB28-321B-3154-BD74DA1E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30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500686-A9D7-4A7A-31E9-E1D1CF5D7A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352" y="1289050"/>
            <a:ext cx="11788648" cy="4730750"/>
          </a:xfrm>
        </p:spPr>
        <p:txBody>
          <a:bodyPr>
            <a:normAutofit/>
          </a:bodyPr>
          <a:lstStyle/>
          <a:p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Schmidt GA, Girard TD, Kress JP, Morris PE, Ouellette DR,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Alhazzani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W, Burns SM, Epstein SK,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Esteban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Fan E, Ferrer M, Fraser GL, Gong MN, L Hough C, Mehta S,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Nanchal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R, Patel S,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Pawlik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AJ,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Schweickert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WD,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Sessler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CN,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Strøm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T, Wilson KC,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Truwit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JD; ATS/CHEST Ad Hoc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Committee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on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Liberation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from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Mechanical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Ventilation in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Adults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. Official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Executive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Summary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of an American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Thoracic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Society/American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College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of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Chest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Physicians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Clinical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Practice Guideline: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Liberation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from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Mechanical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Ventilation in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Critically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Ill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Adults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. Am J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Respir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Crit Care Med. 2017 Jan</a:t>
            </a:r>
          </a:p>
          <a:p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Subirà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C, Hernández G,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Vázquez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Rodríguez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-García R, González-Castro A, García C, Rubio O, Ventura L,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López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de la Torre MC, Keough E,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Arauzo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V,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Hermosa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C,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Sánchez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C,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Tizón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Tenza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E,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Laborda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C,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Cabañes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S, Lacueva V, Del Mar Fernández M,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Arnau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Fernández R.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Effect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of Pressure Support vs T-Piece Ventilation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Strategies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During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Spontaneous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Breathing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Trials on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Successful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Extubation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Among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Patients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Receiving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Mechanical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Ventilation: A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Randomized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Clinical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Trial. JAMA. 2019 Jun 11;321(22):2175-2182.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: 10.1001/jama.2019.7234. Erratum in: JAMA. 2019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Aug</a:t>
            </a:r>
            <a:endParaRPr lang="fr-FR" sz="1400" i="1" dirty="0">
              <a:solidFill>
                <a:srgbClr val="212121"/>
              </a:solidFill>
              <a:latin typeface="BlinkMacSystemFont"/>
            </a:endParaRPr>
          </a:p>
          <a:p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Thille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AW, Coudroy R, Nay MA,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Gacouin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Demoule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Sonneville R, Beloncle F, Girault C, Dangers L,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Lautrette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Levrat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Q,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Rouzé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Vivier E,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Lascarrou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JB, Ricard JD,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Razazi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K,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Barberet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G,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Lebert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C, Ehrmann S,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Massri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Bourenne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J, Pradel G, Bailly P,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Terzi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N,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Dellamonica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J, Lacave G, Robert R, Ragot S, Frat JP; HIGH-WEAN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Study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Group and for the REVA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Research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Network. Pressure-Support Ventilation vs T-Piece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During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Spontaneous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Breathing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Trials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Before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Extubation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Among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Patients at High Risk of Extubation Failure: A Post-Hoc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Analysis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of a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Clinical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Trial.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Chest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. 2020 Oct;158(4):1446-1455. </a:t>
            </a:r>
          </a:p>
          <a:p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Ely EW, Baker AM,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Dunagan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DP, Burke HL, Smith AC, Kelly PT, Johnson MM,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Browder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RW,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Bowton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DL,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Haponik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EF.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Effect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on the duration of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mechanical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ventilation of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identifying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patients capable of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breathing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spontaneously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. 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Engl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J Med. 1996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Dec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19;335(25):1864-9.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: 10.1056/NEJM199612193352502</a:t>
            </a:r>
          </a:p>
          <a:p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Matić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I,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Majerić-Kogler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V.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Comparison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of pressure support and T-tube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weaning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from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mechanical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ventilation: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randomized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prospective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study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Croat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Med J. 2004 Apr;45(2):162-6. PMID: 15103752.</a:t>
            </a:r>
          </a:p>
          <a:p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Esteban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Alía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I,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Gordo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F, Fernández R, Solsona JF,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Vallverdú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I,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Macías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S,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Allegue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JM, Blanco J,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Carriedo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D, León M, de la Cal MA,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Taboada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F, Gonzalez de Velasco J,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Palazón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E,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Carrizosa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F,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Tomás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R, Suarez J,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Goldwasser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RS. Extubation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outcome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after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spontaneous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breathing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trials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with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T-tube or pressure support ventilation. The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Spanish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Lung Failure Collaborative Group. Am J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Respir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Crit Care Med. 1997 Aug;156(2 Pt 1):459-65.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: 10.1164/ajrccm.156.2.9610109. Erratum in: Am J </a:t>
            </a:r>
            <a:r>
              <a:rPr lang="fr-FR" sz="1400" b="0" i="1" dirty="0" err="1">
                <a:solidFill>
                  <a:srgbClr val="212121"/>
                </a:solidFill>
                <a:effectLst/>
                <a:latin typeface="BlinkMacSystemFont"/>
              </a:rPr>
              <a:t>Respir</a:t>
            </a:r>
            <a:r>
              <a:rPr lang="fr-FR" sz="1400" b="0" i="1" dirty="0">
                <a:solidFill>
                  <a:srgbClr val="212121"/>
                </a:solidFill>
                <a:effectLst/>
                <a:latin typeface="BlinkMacSystemFont"/>
              </a:rPr>
              <a:t> Crit Care Med 1997 Dec;156(6):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66869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F62ECEA2-B0C3-FD13-AA1A-46BD8C84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	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0E17488-FB23-A521-5DD2-948FC01F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11851F4-2965-77A7-9EF6-81B8224D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4</a:t>
            </a:fld>
            <a:endParaRPr lang="fr-FR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AA57F5-1435-07BB-FB07-A92C408970F9}"/>
              </a:ext>
            </a:extLst>
          </p:cNvPr>
          <p:cNvSpPr txBox="1"/>
          <p:nvPr/>
        </p:nvSpPr>
        <p:spPr>
          <a:xfrm>
            <a:off x="1058627" y="1767006"/>
            <a:ext cx="108389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Risque ré intubation 10% / 20% chez les patients à haut risque d’échec :</a:t>
            </a:r>
          </a:p>
          <a:p>
            <a:pPr lvl="1">
              <a:buFontTx/>
              <a:buChar char="-"/>
            </a:pPr>
            <a:r>
              <a:rPr lang="fr-FR" sz="2400" dirty="0"/>
              <a:t> Patients &gt;65 ans</a:t>
            </a:r>
          </a:p>
          <a:p>
            <a:pPr lvl="1">
              <a:buFontTx/>
              <a:buChar char="-"/>
            </a:pPr>
            <a:r>
              <a:rPr lang="fr-FR" sz="2400" dirty="0"/>
              <a:t> Pathologie cardiaque</a:t>
            </a:r>
          </a:p>
          <a:p>
            <a:pPr lvl="1">
              <a:buFontTx/>
              <a:buChar char="-"/>
            </a:pPr>
            <a:r>
              <a:rPr lang="fr-FR" sz="2400" dirty="0"/>
              <a:t> Maladie respiratoire sous </a:t>
            </a:r>
            <a:r>
              <a:rPr lang="fr-FR" sz="2400" dirty="0" err="1"/>
              <a:t>jaccente</a:t>
            </a:r>
            <a:r>
              <a:rPr lang="fr-FR" sz="2400" dirty="0"/>
              <a:t> </a:t>
            </a:r>
          </a:p>
          <a:p>
            <a:pPr>
              <a:buFontTx/>
              <a:buChar char="-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Echec extubation : </a:t>
            </a:r>
            <a:r>
              <a:rPr lang="fr-FR" sz="2400" dirty="0">
                <a:cs typeface="Calibri" panose="020F0502020204030204" pitchFamily="34" charset="0"/>
              </a:rPr>
              <a:t>↗ mortalité 25-50%</a:t>
            </a:r>
            <a:endParaRPr lang="fr-FR" sz="2400" dirty="0"/>
          </a:p>
          <a:p>
            <a:pPr marL="0" indent="0" algn="ctr">
              <a:buNone/>
            </a:pPr>
            <a:r>
              <a:rPr lang="fr-FR" sz="2400" b="1" dirty="0"/>
              <a:t>=&gt; Intérêt des tests de sevrage avant l’extubation?</a:t>
            </a:r>
          </a:p>
          <a:p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359F000-18D2-CDC1-6F73-54CCF35A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310" y="441443"/>
            <a:ext cx="8353426" cy="1325563"/>
          </a:xfrm>
        </p:spPr>
        <p:txBody>
          <a:bodyPr/>
          <a:lstStyle/>
          <a:p>
            <a:r>
              <a:rPr lang="fr-FR" dirty="0"/>
              <a:t>L’extubation orotrachéale</a:t>
            </a:r>
          </a:p>
        </p:txBody>
      </p:sp>
    </p:spTree>
    <p:extLst>
      <p:ext uri="{BB962C8B-B14F-4D97-AF65-F5344CB8AC3E}">
        <p14:creationId xmlns:p14="http://schemas.microsoft.com/office/powerpoint/2010/main" val="54048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4C344F-314C-08EA-AEA0-FADC0C1B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082390-1CEE-D72F-497C-7F0045CF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5A8F7E-2300-FE45-0764-C22B4356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B457F9-0FAD-6982-B9E5-70564116CA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Arrêt de le ventilation mécanique plus tôt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Risque relatif d'extubation réussie, 2,13 ; IC [1,55 à 2,92] p&lt;0,001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Moins de complications, y compris moins de ré intubations (6 vs15, p= 0,04) et moins de patients nécessitant une ventilation mécanique pendant plus de 21 jours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BE4A3C-3275-852F-A1AD-8206AB6D2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5" t="12199" r="16913" b="14902"/>
          <a:stretch/>
        </p:blipFill>
        <p:spPr>
          <a:xfrm>
            <a:off x="450570" y="4068367"/>
            <a:ext cx="4299230" cy="2765692"/>
          </a:xfrm>
          <a:prstGeom prst="rect">
            <a:avLst/>
          </a:prstGeom>
        </p:spPr>
      </p:pic>
      <p:pic>
        <p:nvPicPr>
          <p:cNvPr id="8" name="Image 7" descr="Une image contenant texte, reçu, capture d’écran&#10;&#10;Description générée automatiquement">
            <a:extLst>
              <a:ext uri="{FF2B5EF4-FFF2-40B4-BE49-F238E27FC236}">
                <a16:creationId xmlns:a16="http://schemas.microsoft.com/office/drawing/2014/main" id="{8869095F-B49C-6A0D-AA5A-7F60804C9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3625312"/>
            <a:ext cx="4029208" cy="3194679"/>
          </a:xfrm>
          <a:prstGeom prst="rect">
            <a:avLst/>
          </a:prstGeom>
        </p:spPr>
      </p:pic>
      <p:pic>
        <p:nvPicPr>
          <p:cNvPr id="9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C81569-3C95-CA03-4FEC-5DB900C956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269484" y="38009"/>
            <a:ext cx="9693321" cy="2011363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AF54ABB-D209-29C6-1609-3CB5F4422546}"/>
              </a:ext>
            </a:extLst>
          </p:cNvPr>
          <p:cNvSpPr txBox="1"/>
          <p:nvPr/>
        </p:nvSpPr>
        <p:spPr>
          <a:xfrm>
            <a:off x="9633217" y="443526"/>
            <a:ext cx="251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Essai contrôlé randomisé </a:t>
            </a:r>
            <a:br>
              <a:rPr lang="fr-FR" dirty="0"/>
            </a:br>
            <a:r>
              <a:rPr lang="fr-FR" dirty="0"/>
              <a:t>300 patients sous VM</a:t>
            </a:r>
            <a:br>
              <a:rPr lang="fr-FR" dirty="0"/>
            </a:br>
            <a:r>
              <a:rPr lang="fr-FR" dirty="0"/>
              <a:t>Test VS/j ou non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E4C1BDB-C137-BD61-EE9E-85A50CF93AE5}"/>
              </a:ext>
            </a:extLst>
          </p:cNvPr>
          <p:cNvSpPr/>
          <p:nvPr/>
        </p:nvSpPr>
        <p:spPr>
          <a:xfrm>
            <a:off x="9633217" y="431000"/>
            <a:ext cx="2511085" cy="130044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2766917-131C-88EB-EE4E-225EC91F6503}"/>
              </a:ext>
            </a:extLst>
          </p:cNvPr>
          <p:cNvSpPr/>
          <p:nvPr/>
        </p:nvSpPr>
        <p:spPr>
          <a:xfrm>
            <a:off x="6984694" y="5662670"/>
            <a:ext cx="3866920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1A941A-D840-F5C0-33B2-DD8E64658141}"/>
              </a:ext>
            </a:extLst>
          </p:cNvPr>
          <p:cNvSpPr/>
          <p:nvPr/>
        </p:nvSpPr>
        <p:spPr>
          <a:xfrm>
            <a:off x="47698" y="70031"/>
            <a:ext cx="1768039" cy="495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NEJM 1996</a:t>
            </a:r>
          </a:p>
        </p:txBody>
      </p:sp>
    </p:spTree>
    <p:extLst>
      <p:ext uri="{BB962C8B-B14F-4D97-AF65-F5344CB8AC3E}">
        <p14:creationId xmlns:p14="http://schemas.microsoft.com/office/powerpoint/2010/main" val="201570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9F7F35-96DC-A5B9-A397-8B35A2C7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724DD0-9456-2D21-3E45-D9FE7804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dirty="0"/>
              <a:t>Bibliographie de service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D95B-16F7-906A-800E-1CFEE0A1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6</a:t>
            </a:fld>
            <a:endParaRPr lang="fr-FR" noProof="0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32C46970-DB4C-6A8C-E5B1-4C3D5096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4" y="1325880"/>
            <a:ext cx="6704632" cy="5028475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A348ECC-A820-CB43-3C62-4D4B43C55F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74350" y="1371814"/>
            <a:ext cx="4882847" cy="463876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r>
              <a:rPr lang="fr-FR" sz="2400" dirty="0"/>
              <a:t>Travail respiratoire : T-</a:t>
            </a:r>
            <a:r>
              <a:rPr lang="fr-FR" sz="2400" dirty="0" err="1"/>
              <a:t>piece</a:t>
            </a:r>
            <a:r>
              <a:rPr lang="fr-FR" sz="2400" dirty="0"/>
              <a:t> &gt; PSV</a:t>
            </a:r>
          </a:p>
          <a:p>
            <a:endParaRPr lang="fr-FR" sz="2400" dirty="0"/>
          </a:p>
          <a:p>
            <a:pPr marL="285750" indent="-285750"/>
            <a:r>
              <a:rPr lang="fr-FR" sz="2400" dirty="0"/>
              <a:t>Méta analyse :</a:t>
            </a:r>
          </a:p>
          <a:p>
            <a:pPr marL="0" indent="0">
              <a:buNone/>
            </a:pPr>
            <a:r>
              <a:rPr lang="fr-FR" sz="2400" dirty="0"/>
              <a:t>*PSV réduit le travail respiratoire vs T-</a:t>
            </a:r>
            <a:r>
              <a:rPr lang="fr-FR" sz="2400" dirty="0" err="1"/>
              <a:t>piece</a:t>
            </a:r>
            <a:endParaRPr lang="fr-FR" sz="2400" dirty="0"/>
          </a:p>
          <a:p>
            <a:pPr marL="0" indent="0">
              <a:buNone/>
            </a:pPr>
            <a:br>
              <a:rPr lang="fr-FR" sz="2400" dirty="0"/>
            </a:br>
            <a:r>
              <a:rPr lang="fr-FR" sz="2400" dirty="0"/>
              <a:t>*T-</a:t>
            </a:r>
            <a:r>
              <a:rPr lang="fr-FR" sz="2400" dirty="0" err="1"/>
              <a:t>piece</a:t>
            </a:r>
            <a:r>
              <a:rPr lang="fr-FR" sz="2400" dirty="0"/>
              <a:t> réduit l’effort respiratoire mais pas le travail respiratoire comparé à la post EOT</a:t>
            </a: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13" name="Graphique 12" descr="Balance de la justice avec un remplissage uni">
            <a:extLst>
              <a:ext uri="{FF2B5EF4-FFF2-40B4-BE49-F238E27FC236}">
                <a16:creationId xmlns:a16="http://schemas.microsoft.com/office/drawing/2014/main" id="{30AD7482-9EA3-34E3-867C-CBD611CE6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47" y="129551"/>
            <a:ext cx="914400" cy="9144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F2D81D10-1A43-F534-3DEB-865E03D3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986" y="28758"/>
            <a:ext cx="8353426" cy="1325563"/>
          </a:xfrm>
        </p:spPr>
        <p:txBody>
          <a:bodyPr/>
          <a:lstStyle/>
          <a:p>
            <a:r>
              <a:rPr lang="fr-FR" dirty="0">
                <a:latin typeface="+mn-lt"/>
              </a:rPr>
              <a:t>Quel test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EB4EC0-E195-BAAA-7C40-AE54DE23B4F7}"/>
              </a:ext>
            </a:extLst>
          </p:cNvPr>
          <p:cNvSpPr/>
          <p:nvPr/>
        </p:nvSpPr>
        <p:spPr>
          <a:xfrm>
            <a:off x="2044700" y="2476500"/>
            <a:ext cx="1447800" cy="314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FF9B8F-AEF5-40A1-DE84-004A7712A76E}"/>
              </a:ext>
            </a:extLst>
          </p:cNvPr>
          <p:cNvSpPr/>
          <p:nvPr/>
        </p:nvSpPr>
        <p:spPr>
          <a:xfrm>
            <a:off x="5308116" y="2476500"/>
            <a:ext cx="1447800" cy="314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58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22C5BA-F133-7C39-B8DB-4805A2DD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6C826B-B566-A8DA-7136-E9F9039F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D7EDE5-72C7-AE58-EE40-16A2E7DE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7</a:t>
            </a:fld>
            <a:endParaRPr lang="fr-FR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0D0783-3F97-2371-4C9D-6BE3D81A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518400" cy="16583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FC11E6A-699F-284C-010C-190CD033B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6870" y="1658355"/>
            <a:ext cx="8138260" cy="49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9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F9992B-EBBA-EDEE-36A9-7512FF34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917B15-2383-FF51-73A7-F008D2F3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7C4E56-D9EF-9A7F-1CA3-25CE2A95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D983AB-57FB-E256-5DC1-E444B08BA2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2959100"/>
            <a:ext cx="10067636" cy="3208338"/>
          </a:xfrm>
        </p:spPr>
        <p:txBody>
          <a:bodyPr>
            <a:normAutofit/>
          </a:bodyPr>
          <a:lstStyle/>
          <a:p>
            <a:r>
              <a:rPr lang="fr-FR" sz="2400" dirty="0"/>
              <a:t>Plus d’EOT réussie à H72 groupe PSV (</a:t>
            </a:r>
            <a:r>
              <a:rPr lang="fr-FR" sz="2400" dirty="0" err="1"/>
              <a:t>absolute</a:t>
            </a:r>
            <a:r>
              <a:rPr lang="fr-FR" sz="2400" dirty="0"/>
              <a:t> </a:t>
            </a:r>
            <a:r>
              <a:rPr lang="fr-FR" sz="2400" dirty="0" err="1"/>
              <a:t>difference</a:t>
            </a:r>
            <a:r>
              <a:rPr lang="fr-FR" sz="2400" dirty="0"/>
              <a:t> 10.6%, 95% CI 2.8 to 28.1; p=0.0076).</a:t>
            </a:r>
          </a:p>
          <a:p>
            <a:r>
              <a:rPr lang="fr-FR" sz="2400" dirty="0"/>
              <a:t>EOT plus précoce PSV (p=0.0002)</a:t>
            </a:r>
          </a:p>
          <a:p>
            <a:r>
              <a:rPr lang="fr-FR" sz="2400" dirty="0"/>
              <a:t>NS sur % ré intubation (13% vs. 10%, p=0.4259)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7F338A-AD92-C252-46FD-2928D938A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42200" cy="2832281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6323134-B95A-7C1A-CB01-DDD967DC5610}"/>
              </a:ext>
            </a:extLst>
          </p:cNvPr>
          <p:cNvSpPr/>
          <p:nvPr/>
        </p:nvSpPr>
        <p:spPr>
          <a:xfrm>
            <a:off x="7578671" y="278969"/>
            <a:ext cx="4293031" cy="1735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ysClr val="windowText" lastClr="000000"/>
                </a:solidFill>
              </a:rPr>
              <a:t>Analyse post hoc </a:t>
            </a:r>
            <a:br>
              <a:rPr lang="fr-FR" dirty="0">
                <a:solidFill>
                  <a:sysClr val="windowText" lastClr="000000"/>
                </a:solidFill>
              </a:rPr>
            </a:br>
            <a:r>
              <a:rPr lang="fr-FR" dirty="0">
                <a:solidFill>
                  <a:sysClr val="windowText" lastClr="000000"/>
                </a:solidFill>
              </a:rPr>
              <a:t>Essai multicentrique</a:t>
            </a:r>
            <a:br>
              <a:rPr lang="fr-FR" dirty="0">
                <a:solidFill>
                  <a:sysClr val="windowText" lastClr="000000"/>
                </a:solidFill>
              </a:rPr>
            </a:br>
            <a:r>
              <a:rPr lang="fr-FR" dirty="0">
                <a:solidFill>
                  <a:sysClr val="windowText" lastClr="000000"/>
                </a:solidFill>
              </a:rPr>
              <a:t>&gt;600 Patients haut risque échec EOT</a:t>
            </a:r>
          </a:p>
          <a:p>
            <a:r>
              <a:rPr lang="fr-FR" dirty="0">
                <a:solidFill>
                  <a:sysClr val="windowText" lastClr="000000"/>
                </a:solidFill>
              </a:rPr>
              <a:t>T-</a:t>
            </a:r>
            <a:r>
              <a:rPr lang="fr-FR" dirty="0" err="1">
                <a:solidFill>
                  <a:sysClr val="windowText" lastClr="000000"/>
                </a:solidFill>
              </a:rPr>
              <a:t>piece</a:t>
            </a:r>
            <a:r>
              <a:rPr lang="fr-FR" dirty="0">
                <a:solidFill>
                  <a:sysClr val="windowText" lastClr="000000"/>
                </a:solidFill>
              </a:rPr>
              <a:t> vs PSV (médecin)</a:t>
            </a:r>
            <a:br>
              <a:rPr lang="fr-FR" dirty="0">
                <a:solidFill>
                  <a:sysClr val="windowText" lastClr="000000"/>
                </a:solidFill>
              </a:rPr>
            </a:br>
            <a:r>
              <a:rPr lang="fr-FR" dirty="0">
                <a:solidFill>
                  <a:sysClr val="windowText" lastClr="000000"/>
                </a:solidFill>
              </a:rPr>
              <a:t>CJP : proportion succès EOT H72 1</a:t>
            </a:r>
            <a:r>
              <a:rPr lang="fr-FR" baseline="30000" dirty="0">
                <a:solidFill>
                  <a:sysClr val="windowText" lastClr="000000"/>
                </a:solidFill>
              </a:rPr>
              <a:t>er</a:t>
            </a:r>
            <a:r>
              <a:rPr lang="fr-FR" dirty="0">
                <a:solidFill>
                  <a:sysClr val="windowText" lastClr="000000"/>
                </a:solidFill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52066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111A2D-2213-7BF7-4C6C-8A4339D2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dirty="0"/>
              <a:t>03/02/2023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C58F30-A90B-7A17-36A8-83656817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Bibliographie de 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F7C657-D2B4-E8B4-A251-7DCA002D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t>9</a:t>
            </a:fld>
            <a:endParaRPr lang="fr-FR" noProof="0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B044DE45-0A0F-3C14-3C09-FE9A4F1BD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1" b="22315"/>
          <a:stretch/>
        </p:blipFill>
        <p:spPr>
          <a:xfrm>
            <a:off x="0" y="0"/>
            <a:ext cx="7511143" cy="17622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82DCE94-30EF-4B7B-B10B-78C486B32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86" r="1250"/>
          <a:stretch/>
        </p:blipFill>
        <p:spPr>
          <a:xfrm>
            <a:off x="2106074" y="1554480"/>
            <a:ext cx="10085926" cy="5303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DA65EE-8E6D-CF8B-70A6-31AB0C0AA02A}"/>
              </a:ext>
            </a:extLst>
          </p:cNvPr>
          <p:cNvSpPr/>
          <p:nvPr/>
        </p:nvSpPr>
        <p:spPr>
          <a:xfrm>
            <a:off x="5265019" y="4687503"/>
            <a:ext cx="44276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ysClr val="windowText" lastClr="000000"/>
                </a:solidFill>
              </a:rPr>
              <a:t>120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70F3ADB-930E-9574-43C7-719ED22E9A7C}"/>
              </a:ext>
            </a:extLst>
          </p:cNvPr>
          <p:cNvSpPr/>
          <p:nvPr/>
        </p:nvSpPr>
        <p:spPr>
          <a:xfrm>
            <a:off x="7511143" y="123986"/>
            <a:ext cx="4531040" cy="1222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Essai</a:t>
            </a:r>
            <a:r>
              <a:rPr lang="en-US" dirty="0"/>
              <a:t> Clinique </a:t>
            </a:r>
            <a:r>
              <a:rPr lang="en-US" dirty="0" err="1"/>
              <a:t>randomisé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January 2016 to April 2017 </a:t>
            </a:r>
            <a:br>
              <a:rPr lang="en-US" dirty="0"/>
            </a:br>
            <a:r>
              <a:rPr lang="en-US" dirty="0"/>
              <a:t>1153 adults</a:t>
            </a:r>
            <a:endParaRPr lang="fr-F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722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81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2A828C"/>
      </a:accent1>
      <a:accent2>
        <a:srgbClr val="41A6A6"/>
      </a:accent2>
      <a:accent3>
        <a:srgbClr val="D99B77"/>
      </a:accent3>
      <a:accent4>
        <a:srgbClr val="D9B6A3"/>
      </a:accent4>
      <a:accent5>
        <a:srgbClr val="F2A74B"/>
      </a:accent5>
      <a:accent6>
        <a:srgbClr val="4D748C"/>
      </a:accent6>
      <a:hlink>
        <a:srgbClr val="0563C1"/>
      </a:hlink>
      <a:folHlink>
        <a:srgbClr val="954F72"/>
      </a:folHlink>
    </a:clrScheme>
    <a:fontScheme name="Custom 115">
      <a:majorFont>
        <a:latin typeface="Century Gothic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99995_TF89715846_Win32" id="{0789AF4D-E7E9-4564-92A0-2BF3FEFD186E}" vid="{633A25C6-7777-48B7-B5E2-6E4EDFD542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340800-6004-42FD-A042-AAA261C103D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B2B5C00-D108-4E13-8A78-1AA312E16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B45E2D-EE5B-40BD-B8EB-1CD549F414A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style océan</Template>
  <TotalTime>8603</TotalTime>
  <Words>2512</Words>
  <Application>Microsoft Office PowerPoint</Application>
  <PresentationFormat>Grand écran</PresentationFormat>
  <Paragraphs>324</Paragraphs>
  <Slides>30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Arial</vt:lpstr>
      <vt:lpstr>Avenir Next LT Pro Light</vt:lpstr>
      <vt:lpstr>AvenirNext LT Pro Medium</vt:lpstr>
      <vt:lpstr>BlinkMacSystemFont</vt:lpstr>
      <vt:lpstr>Calibri</vt:lpstr>
      <vt:lpstr>Century Gothic</vt:lpstr>
      <vt:lpstr>Century Schoolbook</vt:lpstr>
      <vt:lpstr>Wingdings</vt:lpstr>
      <vt:lpstr>Thème Office</vt:lpstr>
      <vt:lpstr>Bibliographie de service</vt:lpstr>
      <vt:lpstr>Présentation PowerPoint</vt:lpstr>
      <vt:lpstr>L’extubation orotrachéale</vt:lpstr>
      <vt:lpstr>L’extubation orotrachéale</vt:lpstr>
      <vt:lpstr>Présentation PowerPoint</vt:lpstr>
      <vt:lpstr>Quel test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Critère de jugement principal</vt:lpstr>
      <vt:lpstr>Critères de jugement secondaires</vt:lpstr>
      <vt:lpstr>Critères de jugement secondaires</vt:lpstr>
      <vt:lpstr>Critères de jugement secondaires</vt:lpstr>
      <vt:lpstr>Critères de sécurité</vt:lpstr>
      <vt:lpstr>Présentation PowerPoint</vt:lpstr>
      <vt:lpstr>Présentation PowerPoint</vt:lpstr>
      <vt:lpstr>Limites de l’étude</vt:lpstr>
      <vt:lpstr>Présentation PowerPoint</vt:lpstr>
      <vt:lpstr>Présentation PowerPoint</vt:lpstr>
      <vt:lpstr>Merci de votre attention  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Cassilia Dei</dc:creator>
  <cp:lastModifiedBy>Cassilia Dei</cp:lastModifiedBy>
  <cp:revision>55</cp:revision>
  <dcterms:created xsi:type="dcterms:W3CDTF">2023-01-22T22:00:02Z</dcterms:created>
  <dcterms:modified xsi:type="dcterms:W3CDTF">2023-02-11T08:27:59Z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